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slideMasters/slideMaster13.xml" ContentType="application/vnd.openxmlformats-officedocument.presentationml.slideMaster+xml"/>
  <Override PartName="/ppt/slides/slide13.xml" ContentType="application/vnd.openxmlformats-officedocument.presentationml.slide+xml"/>
  <Override PartName="/ppt/slideMasters/slideMaster14.xml" ContentType="application/vnd.openxmlformats-officedocument.presentationml.slideMaster+xml"/>
  <Override PartName="/ppt/slides/slide1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Lst>
  <p:notesMasterIdLst>
    <p:notesMasterId r:id="rId16"/>
  </p:notesMasterIdLst>
  <p:sldSz cx="12192000" cy="6858000"/>
  <p:notesSz cx="6858000" cy="12192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notesMaster" Target="notesMasters/notesMaster1.xml"/><Relationship Id="rId17" Type="http://schemas.openxmlformats.org/officeDocument/2006/relationships/presProps" Target="presProps.xml"/><Relationship Id="rId18" Type="http://schemas.openxmlformats.org/officeDocument/2006/relationships/viewProps" Target="viewProps.xml"/><Relationship Id="rId19" Type="http://schemas.openxmlformats.org/officeDocument/2006/relationships/theme" Target="theme/theme1.xml"/><Relationship Id="rId20"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_rels/notesSlide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[Sources] Cover and product image
User-uploaded product image: real Stream Drinks bottle range.
Deck positioning is a company draft; claims should be verified against current formulation, IP, regulatory and supplier documents before external fundraising.</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[Sources] GTM approach
Go-to-market plan is a strategic recommendation based on the Stream relaunch thesis and historical retail proof. It should be validated with channel partners, COGS, retail pricing, and pilot sell-through.</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[Sources] Business model assumptions
All economics on this slide are draft planning assumptions. Final investor deck should include supplier quotes, channel margins, landed cost, logistics, sampling budget, and legal/tax review.</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[Sources] Investment ask
Suggested raise range and use of funds are draft recommendations only, not a securities offering. Final deck requires legal, valuation, jurisdiction and investor documentation review.</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[Sources] Risk controls
Risk controls are strategic recommendations. Before investor circulation, verify claims, IP, contracts, formula ownership, cap supplier rights, regulatory language, and current distribution status.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[Sources] Closing visual and claims
User-uploaded shelf image is used as historical visual proof. Current retail availability is not claimed unless separately verified.
Historical product/retail context supported by Bizcommunity article: https://www.bizcommunity.com/Article/196/469/103089.html</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[Sources] Investment thesis
Axios reported functional beverage sales at $31.3B in the U.S. over the past year, up nearly 11% YoY and about 147% over four years, citing NielsenIQ: https://www.axios.com/local/austin/2026/08/07/mood-drinks-boom
User-uploaded Stream Drinks photos and archive support historical brand and product story; current commercial claims require verification.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[Sources] Market size and momentum
Vogue / Grand View Research cited global functional beverage market at $149.75B in 2024 and projected $248.5B by 2030: https://www.vogue.com/article/from-prebiotic-pepsi-to-ag1-inside-the-functional-drinks-boom
Axios / NielsenIQ: U.S. functional beverage sales $31.3B, +11% YoY and +147% over four years: https://www.axios.com/local/austin/2026/08/07/mood-drinks-boom</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[Sources] Fresh-dose technology
Bizcommunity article states Stream’s unique cap device houses ingredients safely away from the elements and delivers vitamins, plant nutrients and nutraceuticals into water once activated by the consumer: https://www.bizcommunity.com/Article/196/469/103089.html
User-provided explanation: vitamins are stored safely in the cap and released on consumption for maximum freshness. Product-specific stability tests should be attached in the final investor diligence pack.</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[Sources] Range and product functions
Bizcommunity article lists Stream Energize, Femme, Focus, Hydrate, Vitality and Kids as the Stream range: https://www.bizcommunity.com/Article/196/469/103089.html
User-uploaded product range image shows the Stream bottle family.</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[Sources] Nationwide footprint and retail proof
Bizcommunity reported Stream was available at over 130 locations across South Africa and Namibia, with 100 more rolling out; named locations included SPAR, ENGEN, Shell, Wakaberry, Pro Shop, Cycle Lab, Vida e Caffè, SWEAT 1000 and Giovanni’s: https://www.bizcommunity.com/Article/196/469/103089.html
User-uploaded retail shelf image used as historical visual proof; exact store/date should be confirmed before external investor use.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[Sources] Awards and credibility
Bizcommunity article lists Stream awards including Food Review/Symrise New Product Competition, InnoBev Global Beverage Summit, London IFE Fresh Idea Award and Show Case Award, and Product of the Month by a top-rated SPAR: https://www.bizcommunity.com/Article/196/469/103089.html</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[Sources] Historical archive proof
User-provided Stream Drinks Facebook archive includes posts referencing Sweden/EEC launch, Swedish bloggers, Dubai Drink Technology Expo award, Swedish Idols, Bas Koole, athlete associations, customer “where to buy” comments, and Dean Lynch media interview. These are historical archive claims and should be independently verified.</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[Sources] Strategic buyer and category context
Investopedia reported Celsius acquired Alani Nu for a net purchase price of $1.65B in 2025: https://www.investopedia.com/celsius-stock-soars-as-drink-maker-buys-rival-tops-sales-estimates-11683993
AP reported Euromonitor expected global functional beverage sales to grow 7% annually through 2027: https://apnews.com/article/8493fbe5d838bde849768446bea98483</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image" Target="../media/image-1-1.jpeg"/><Relationship Id="rId2" Type="http://schemas.openxmlformats.org/officeDocument/2006/relationships/slideLayout" Target="../slideLayouts/slideLayout1.xml"/><Relationship Id="rId3"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image" Target="../media/image-14-1.jpeg"/><Relationship Id="rId2" Type="http://schemas.openxmlformats.org/officeDocument/2006/relationships/slideLayout" Target="../slideLayouts/slideLayout1.xml"/><Relationship Id="rId3" Type="http://schemas.openxmlformats.org/officeDocument/2006/relationships/notesSlide" Target="../notesSlides/notesSlide14.xml"/></Relationships>
</file>

<file path=ppt/slides/_rels/slide2.xml.rels><?xml version="1.0" encoding="UTF-8" standalone="yes"?>
<Relationships xmlns="http://schemas.openxmlformats.org/package/2006/relationships"><Relationship Id="rId1" Type="http://schemas.openxmlformats.org/officeDocument/2006/relationships/image" Target="../media/image-2-1.jpeg"/><Relationship Id="rId2" Type="http://schemas.openxmlformats.org/officeDocument/2006/relationships/slideLayout" Target="../slideLayouts/slideLayout1.xml"/><Relationship Id="rId3"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image" Target="../media/image-4-1.jpeg"/><Relationship Id="rId2" Type="http://schemas.openxmlformats.org/officeDocument/2006/relationships/slideLayout" Target="../slideLayouts/slideLayout1.xml"/><Relationship Id="rId3"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image" Target="../media/image-5-1.jpeg"/><Relationship Id="rId2" Type="http://schemas.openxmlformats.org/officeDocument/2006/relationships/slideLayout" Target="../slideLayouts/slideLayout1.xml"/><Relationship Id="rId3"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image" Target="../media/image-6-1.jpeg"/><Relationship Id="rId2" Type="http://schemas.openxmlformats.org/officeDocument/2006/relationships/slideLayout" Target="../slideLayouts/slideLayout1.xml"/><Relationship Id="rId3"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image" Target="../media/image-8-1.jpeg"/><Relationship Id="rId2" Type="http://schemas.openxmlformats.org/officeDocument/2006/relationships/slideLayout" Target="../slideLayouts/slideLayout1.xml"/><Relationship Id="rId3"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191695" cy="749808"/>
          </a:xfrm>
          <a:prstGeom prst="rect">
            <a:avLst/>
          </a:prstGeom>
          <a:solidFill>
            <a:srgbClr val="071523"/>
          </a:solidFill>
          <a:ln w="12700">
            <a:solidFill>
              <a:srgbClr val="071523">
                <a:alpha val="0"/>
              </a:srgbClr>
            </a:solidFill>
            <a:prstDash val="solid"/>
          </a:ln>
        </p:spPr>
      </p:sp>
      <p:sp>
        <p:nvSpPr>
          <p:cNvPr id="3" name="Text 1"/>
          <p:cNvSpPr/>
          <p:nvPr/>
        </p:nvSpPr>
        <p:spPr>
          <a:xfrm>
            <a:off x="502920" y="219456"/>
            <a:ext cx="1920240" cy="256032"/>
          </a:xfrm>
          <a:prstGeom prst="rect">
            <a:avLst/>
          </a:prstGeom>
          <a:noFill/>
          <a:ln/>
        </p:spPr>
        <p:txBody>
          <a:bodyPr wrap="square" lIns="0" tIns="0" rIns="0" bIns="0" rtlCol="0" anchor="ctr">
            <a:normAutofit/>
          </a:bodyPr>
          <a:lstStyle/>
          <a:p>
            <a:pPr indent="0" marL="0">
              <a:buNone/>
            </a:pPr>
            <a:r>
              <a:rPr lang="en-US" sz="1800" b="1" dirty="0">
                <a:solidFill>
                  <a:srgbClr val="F7FBFF"/>
                </a:solidFill>
              </a:rPr>
              <a:t>s t r e a m™</a:t>
            </a:r>
            <a:endParaRPr lang="en-US" sz="1800" dirty="0"/>
          </a:p>
        </p:txBody>
      </p:sp>
      <p:sp>
        <p:nvSpPr>
          <p:cNvPr id="4" name="Text 2"/>
          <p:cNvSpPr/>
          <p:nvPr/>
        </p:nvSpPr>
        <p:spPr>
          <a:xfrm>
            <a:off x="2743200" y="256032"/>
            <a:ext cx="2743200" cy="182880"/>
          </a:xfrm>
          <a:prstGeom prst="rect">
            <a:avLst/>
          </a:prstGeom>
          <a:noFill/>
          <a:ln/>
        </p:spPr>
        <p:txBody>
          <a:bodyPr wrap="square" lIns="0" tIns="0" rIns="0" bIns="0" rtlCol="0" anchor="ctr">
            <a:normAutofit/>
          </a:bodyPr>
          <a:lstStyle/>
          <a:p>
            <a:pPr indent="0" marL="0">
              <a:buNone/>
            </a:pPr>
            <a:r>
              <a:rPr lang="en-US" sz="750" dirty="0">
                <a:solidFill>
                  <a:srgbClr val="C8D4E3"/>
                </a:solidFill>
              </a:rPr>
              <a:t>FUNCTIONAL HYDRATION. DELIVERED FRESH.</a:t>
            </a:r>
            <a:endParaRPr lang="en-US" sz="750" dirty="0"/>
          </a:p>
        </p:txBody>
      </p:sp>
      <p:sp>
        <p:nvSpPr>
          <p:cNvPr id="5" name="Text 3"/>
          <p:cNvSpPr/>
          <p:nvPr/>
        </p:nvSpPr>
        <p:spPr>
          <a:xfrm>
            <a:off x="8549640" y="201168"/>
            <a:ext cx="2286000" cy="246888"/>
          </a:xfrm>
          <a:prstGeom prst="rect">
            <a:avLst/>
          </a:prstGeom>
          <a:noFill/>
          <a:ln/>
        </p:spPr>
        <p:txBody>
          <a:bodyPr wrap="square" lIns="0" tIns="0" rIns="0" bIns="0" rtlCol="0" anchor="ctr">
            <a:normAutofit/>
          </a:bodyPr>
          <a:lstStyle/>
          <a:p>
            <a:pPr indent="0" marL="0">
              <a:buNone/>
            </a:pPr>
            <a:r>
              <a:rPr lang="en-US" sz="1500" b="1" dirty="0">
                <a:solidFill>
                  <a:srgbClr val="071523"/>
                </a:solidFill>
              </a:rPr>
              <a:t>EQUITY ALLIANCE</a:t>
            </a:r>
            <a:endParaRPr lang="en-US" sz="1500" dirty="0"/>
          </a:p>
        </p:txBody>
      </p:sp>
      <p:sp>
        <p:nvSpPr>
          <p:cNvPr id="6" name="Text 4"/>
          <p:cNvSpPr/>
          <p:nvPr/>
        </p:nvSpPr>
        <p:spPr>
          <a:xfrm>
            <a:off x="8595360" y="457200"/>
            <a:ext cx="2377440" cy="118872"/>
          </a:xfrm>
          <a:prstGeom prst="rect">
            <a:avLst/>
          </a:prstGeom>
          <a:noFill/>
          <a:ln/>
        </p:spPr>
        <p:txBody>
          <a:bodyPr wrap="square" lIns="0" tIns="0" rIns="0" bIns="0" rtlCol="0" anchor="ctr">
            <a:normAutofit/>
          </a:bodyPr>
          <a:lstStyle/>
          <a:p>
            <a:pPr indent="0" marL="0">
              <a:buNone/>
            </a:pPr>
            <a:r>
              <a:rPr lang="en-US" sz="620" dirty="0">
                <a:solidFill>
                  <a:srgbClr val="D8AF55"/>
                </a:solidFill>
              </a:rPr>
              <a:t>VENTURE CAPITAL &amp; ANGEL INVESTMENTS</a:t>
            </a:r>
            <a:endParaRPr lang="en-US" sz="620" dirty="0"/>
          </a:p>
        </p:txBody>
      </p:sp>
      <p:pic>
        <p:nvPicPr>
          <p:cNvPr id="7" name="Image 0" descr="/mnt/data/Image 2(20260824-122221).jpeg">    </p:cNvPr>
          <p:cNvPicPr>
            <a:picLocks noChangeAspect="1"/>
          </p:cNvPicPr>
          <p:nvPr/>
        </p:nvPicPr>
        <p:blipFill>
          <a:blip r:embed="rId1"/>
          <a:stretch>
            <a:fillRect/>
          </a:stretch>
        </p:blipFill>
        <p:spPr>
          <a:xfrm>
            <a:off x="6291138" y="1051560"/>
            <a:ext cx="4837043" cy="3337560"/>
          </a:xfrm>
          <a:prstGeom prst="rect">
            <a:avLst/>
          </a:prstGeom>
        </p:spPr>
      </p:pic>
      <p:sp>
        <p:nvSpPr>
          <p:cNvPr id="8" name="Text 5"/>
          <p:cNvSpPr/>
          <p:nvPr/>
        </p:nvSpPr>
        <p:spPr>
          <a:xfrm>
            <a:off x="566928" y="1389888"/>
            <a:ext cx="4892040" cy="1508760"/>
          </a:xfrm>
          <a:prstGeom prst="rect">
            <a:avLst/>
          </a:prstGeom>
          <a:noFill/>
          <a:ln/>
        </p:spPr>
        <p:txBody>
          <a:bodyPr wrap="square" lIns="0" tIns="0" rIns="0" bIns="0" rtlCol="0" anchor="ctr">
            <a:normAutofit/>
          </a:bodyPr>
          <a:lstStyle/>
          <a:p>
            <a:pPr indent="0" marL="0">
              <a:buNone/>
            </a:pPr>
            <a:r>
              <a:rPr lang="en-US" sz="3200" b="1" dirty="0">
                <a:solidFill>
                  <a:srgbClr val="071523"/>
                </a:solidFill>
                <a:latin typeface="Aptos Display" pitchFamily="34" charset="0"/>
                <a:ea typeface="Aptos Display" pitchFamily="34" charset="-122"/>
                <a:cs typeface="Aptos Display" pitchFamily="34" charset="-120"/>
              </a:rPr>
              <a:t>FUNCTIONAL HYDRATION.</a:t>
            </a:r>
            <a:endParaRPr lang="en-US" sz="3200" dirty="0"/>
          </a:p>
          <a:p>
            <a:pPr indent="0" marL="0">
              <a:buNone/>
            </a:pPr>
            <a:r>
              <a:rPr lang="en-US" sz="3200" b="1" dirty="0">
                <a:solidFill>
                  <a:srgbClr val="071523"/>
                </a:solidFill>
                <a:latin typeface="Aptos Display" pitchFamily="34" charset="0"/>
                <a:ea typeface="Aptos Display" pitchFamily="34" charset="-122"/>
                <a:cs typeface="Aptos Display" pitchFamily="34" charset="-120"/>
              </a:rPr>
              <a:t>FRESH VITAMINS.</a:t>
            </a:r>
            <a:endParaRPr lang="en-US" sz="3200" dirty="0"/>
          </a:p>
          <a:p>
            <a:pPr indent="0" marL="0">
              <a:buNone/>
            </a:pPr>
            <a:r>
              <a:rPr lang="en-US" sz="3200" b="1" dirty="0">
                <a:solidFill>
                  <a:srgbClr val="071523"/>
                </a:solidFill>
                <a:latin typeface="Aptos Display" pitchFamily="34" charset="0"/>
                <a:ea typeface="Aptos Display" pitchFamily="34" charset="-122"/>
                <a:cs typeface="Aptos Display" pitchFamily="34" charset="-120"/>
              </a:rPr>
              <a:t>EVERY TIME.</a:t>
            </a:r>
            <a:endParaRPr lang="en-US" sz="3200" dirty="0"/>
          </a:p>
        </p:txBody>
      </p:sp>
      <p:sp>
        <p:nvSpPr>
          <p:cNvPr id="9" name="Shape 6"/>
          <p:cNvSpPr/>
          <p:nvPr/>
        </p:nvSpPr>
        <p:spPr>
          <a:xfrm>
            <a:off x="594360" y="3063240"/>
            <a:ext cx="914400" cy="0"/>
          </a:xfrm>
          <a:prstGeom prst="line">
            <a:avLst/>
          </a:prstGeom>
          <a:noFill/>
          <a:ln w="31750">
            <a:solidFill>
              <a:srgbClr val="7A4DD6"/>
            </a:solidFill>
            <a:prstDash val="solid"/>
          </a:ln>
        </p:spPr>
      </p:sp>
      <p:sp>
        <p:nvSpPr>
          <p:cNvPr id="10" name="Text 7"/>
          <p:cNvSpPr/>
          <p:nvPr/>
        </p:nvSpPr>
        <p:spPr>
          <a:xfrm>
            <a:off x="594360" y="3364992"/>
            <a:ext cx="4617720" cy="658368"/>
          </a:xfrm>
          <a:prstGeom prst="rect">
            <a:avLst/>
          </a:prstGeom>
          <a:noFill/>
          <a:ln/>
        </p:spPr>
        <p:txBody>
          <a:bodyPr wrap="square" lIns="0" tIns="0" rIns="0" bIns="0" rtlCol="0" anchor="ctr">
            <a:normAutofit/>
          </a:bodyPr>
          <a:lstStyle/>
          <a:p>
            <a:pPr indent="0" marL="0">
              <a:buNone/>
            </a:pPr>
            <a:r>
              <a:rPr lang="en-US" sz="1400" dirty="0">
                <a:solidFill>
                  <a:srgbClr val="182844"/>
                </a:solidFill>
              </a:rPr>
              <a:t>Stream Drinks is a functional beverage platform built around a fresh-dose cap system: vitamins and functional ingredients are stored safely in the cap, then released into water at the moment of consumption.</a:t>
            </a:r>
            <a:endParaRPr lang="en-US" sz="1400" dirty="0"/>
          </a:p>
        </p:txBody>
      </p:sp>
      <p:sp>
        <p:nvSpPr>
          <p:cNvPr id="11" name="Shape 8"/>
          <p:cNvSpPr/>
          <p:nvPr/>
        </p:nvSpPr>
        <p:spPr>
          <a:xfrm>
            <a:off x="594360" y="4663440"/>
            <a:ext cx="4983480" cy="749808"/>
          </a:xfrm>
          <a:prstGeom prst="roundRect">
            <a:avLst>
              <a:gd name="adj" fmla="val 9756"/>
            </a:avLst>
          </a:prstGeom>
          <a:solidFill>
            <a:srgbClr val="10263A"/>
          </a:solidFill>
          <a:ln w="13970">
            <a:solidFill>
              <a:srgbClr val="7A4DD6">
                <a:alpha val="85000"/>
              </a:srgbClr>
            </a:solidFill>
            <a:prstDash val="solid"/>
          </a:ln>
        </p:spPr>
      </p:sp>
      <p:sp>
        <p:nvSpPr>
          <p:cNvPr id="12" name="Text 9"/>
          <p:cNvSpPr/>
          <p:nvPr/>
        </p:nvSpPr>
        <p:spPr>
          <a:xfrm>
            <a:off x="758952" y="4791456"/>
            <a:ext cx="4654296" cy="566928"/>
          </a:xfrm>
          <a:prstGeom prst="rect">
            <a:avLst/>
          </a:prstGeom>
          <a:noFill/>
          <a:ln/>
        </p:spPr>
        <p:txBody>
          <a:bodyPr wrap="square" lIns="0" tIns="0" rIns="0" bIns="0" rtlCol="0" anchor="ctr">
            <a:normAutofit/>
          </a:bodyPr>
          <a:lstStyle/>
          <a:p>
            <a:pPr indent="0" marL="0">
              <a:buNone/>
            </a:pPr>
            <a:r>
              <a:rPr lang="en-US" sz="1350" b="1" dirty="0">
                <a:solidFill>
                  <a:srgbClr val="F7FBFF"/>
                </a:solidFill>
              </a:rPr>
              <a:t>Investor opportunity: a proven historical beverage asset, now ready for a disciplined modern relaunch.</a:t>
            </a:r>
            <a:endParaRPr lang="en-US" sz="1350" dirty="0"/>
          </a:p>
        </p:txBody>
      </p:sp>
      <p:sp>
        <p:nvSpPr>
          <p:cNvPr id="13" name="Text 10"/>
          <p:cNvSpPr/>
          <p:nvPr/>
        </p:nvSpPr>
        <p:spPr>
          <a:xfrm>
            <a:off x="502920" y="6537960"/>
            <a:ext cx="7223760" cy="146304"/>
          </a:xfrm>
          <a:prstGeom prst="rect">
            <a:avLst/>
          </a:prstGeom>
          <a:noFill/>
          <a:ln/>
        </p:spPr>
        <p:txBody>
          <a:bodyPr wrap="square" lIns="0" tIns="0" rIns="0" bIns="0" rtlCol="0" anchor="ctr"/>
          <a:lstStyle/>
          <a:p>
            <a:pPr indent="0" marL="0">
              <a:buNone/>
            </a:pPr>
            <a:r>
              <a:rPr lang="en-US" sz="650" dirty="0">
                <a:solidFill>
                  <a:srgbClr val="7E8CA0"/>
                </a:solidFill>
              </a:rPr>
              <a:t>Equity Alliance | Venture Capital &amp; Angel Investments | Confidential investor draft</a:t>
            </a:r>
            <a:endParaRPr lang="en-US" sz="65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bg>
      <p:bgPr>
        <a:solidFill>
          <a:srgbClr val="0B1C2C"/>
        </a:solidFill>
      </p:bgPr>
    </p:bg>
    <p:spTree>
      <p:nvGrpSpPr>
        <p:cNvPr id="1" name=""/>
        <p:cNvGrpSpPr/>
        <p:nvPr/>
      </p:nvGrpSpPr>
      <p:grpSpPr>
        <a:xfrm>
          <a:off x="0" y="0"/>
          <a:ext cx="0" cy="0"/>
          <a:chOff x="0" y="0"/>
          <a:chExt cx="0" cy="0"/>
        </a:xfrm>
      </p:grpSpPr>
      <p:sp>
        <p:nvSpPr>
          <p:cNvPr id="2" name="Text 0"/>
          <p:cNvSpPr/>
          <p:nvPr/>
        </p:nvSpPr>
        <p:spPr>
          <a:xfrm>
            <a:off x="502920" y="384048"/>
            <a:ext cx="8046720" cy="438912"/>
          </a:xfrm>
          <a:prstGeom prst="rect">
            <a:avLst/>
          </a:prstGeom>
          <a:noFill/>
          <a:ln/>
        </p:spPr>
        <p:txBody>
          <a:bodyPr wrap="square" lIns="0" tIns="0" rIns="0" bIns="0" rtlCol="0" anchor="ctr">
            <a:normAutofit/>
          </a:bodyPr>
          <a:lstStyle/>
          <a:p>
            <a:pPr indent="0" marL="0">
              <a:buNone/>
            </a:pPr>
            <a:r>
              <a:rPr lang="en-US" sz="2550" b="1" dirty="0">
                <a:solidFill>
                  <a:srgbClr val="F7FBFF"/>
                </a:solidFill>
                <a:latin typeface="Aptos Display" pitchFamily="34" charset="0"/>
                <a:ea typeface="Aptos Display" pitchFamily="34" charset="-122"/>
                <a:cs typeface="Aptos Display" pitchFamily="34" charset="-120"/>
              </a:rPr>
              <a:t>Go-to-market: prove velocity before broad scale</a:t>
            </a:r>
            <a:endParaRPr lang="en-US" sz="2550" dirty="0"/>
          </a:p>
        </p:txBody>
      </p:sp>
      <p:sp>
        <p:nvSpPr>
          <p:cNvPr id="3" name="Text 1"/>
          <p:cNvSpPr/>
          <p:nvPr/>
        </p:nvSpPr>
        <p:spPr>
          <a:xfrm>
            <a:off x="530352" y="832104"/>
            <a:ext cx="7680960" cy="256032"/>
          </a:xfrm>
          <a:prstGeom prst="rect">
            <a:avLst/>
          </a:prstGeom>
          <a:noFill/>
          <a:ln/>
        </p:spPr>
        <p:txBody>
          <a:bodyPr wrap="square" lIns="0" tIns="0" rIns="0" bIns="0" rtlCol="0" anchor="ctr">
            <a:normAutofit/>
          </a:bodyPr>
          <a:lstStyle/>
          <a:p>
            <a:pPr indent="0" marL="0">
              <a:buNone/>
            </a:pPr>
            <a:r>
              <a:rPr lang="en-US" sz="950" dirty="0">
                <a:solidFill>
                  <a:srgbClr val="C8D4E3"/>
                </a:solidFill>
              </a:rPr>
              <a:t>Focused launch, high-quality stockists, creator proof, tight data loop.</a:t>
            </a:r>
            <a:endParaRPr lang="en-US" sz="950" dirty="0"/>
          </a:p>
        </p:txBody>
      </p:sp>
      <p:sp>
        <p:nvSpPr>
          <p:cNvPr id="4" name="Shape 2"/>
          <p:cNvSpPr/>
          <p:nvPr/>
        </p:nvSpPr>
        <p:spPr>
          <a:xfrm>
            <a:off x="502920" y="1124712"/>
            <a:ext cx="1143000" cy="0"/>
          </a:xfrm>
          <a:prstGeom prst="line">
            <a:avLst/>
          </a:prstGeom>
          <a:noFill/>
          <a:ln w="25400">
            <a:solidFill>
              <a:srgbClr val="D8AF55"/>
            </a:solidFill>
            <a:prstDash val="solid"/>
          </a:ln>
        </p:spPr>
      </p:sp>
      <p:sp>
        <p:nvSpPr>
          <p:cNvPr id="5" name="Shape 3"/>
          <p:cNvSpPr/>
          <p:nvPr/>
        </p:nvSpPr>
        <p:spPr>
          <a:xfrm>
            <a:off x="566928" y="1828800"/>
            <a:ext cx="960120" cy="960120"/>
          </a:xfrm>
          <a:prstGeom prst="ellipse">
            <a:avLst/>
          </a:prstGeom>
          <a:solidFill>
            <a:srgbClr val="2E9DFF"/>
          </a:solidFill>
          <a:ln w="12700">
            <a:solidFill>
              <a:srgbClr val="FFFFFF">
                <a:alpha val="20000"/>
              </a:srgbClr>
            </a:solidFill>
            <a:prstDash val="solid"/>
          </a:ln>
        </p:spPr>
      </p:sp>
      <p:sp>
        <p:nvSpPr>
          <p:cNvPr id="6" name="Text 4"/>
          <p:cNvSpPr/>
          <p:nvPr/>
        </p:nvSpPr>
        <p:spPr>
          <a:xfrm>
            <a:off x="566928" y="2048256"/>
            <a:ext cx="960120" cy="256032"/>
          </a:xfrm>
          <a:prstGeom prst="rect">
            <a:avLst/>
          </a:prstGeom>
          <a:noFill/>
          <a:ln/>
        </p:spPr>
        <p:txBody>
          <a:bodyPr wrap="square" lIns="0" tIns="0" rIns="0" bIns="0" rtlCol="0" anchor="ctr"/>
          <a:lstStyle/>
          <a:p>
            <a:pPr algn="ctr" indent="0" marL="0">
              <a:buNone/>
            </a:pPr>
            <a:r>
              <a:rPr lang="en-US" sz="1600" b="1" dirty="0">
                <a:solidFill>
                  <a:srgbClr val="071523"/>
                </a:solidFill>
              </a:rPr>
              <a:t>1</a:t>
            </a:r>
            <a:endParaRPr lang="en-US" sz="1600" dirty="0"/>
          </a:p>
        </p:txBody>
      </p:sp>
      <p:sp>
        <p:nvSpPr>
          <p:cNvPr id="7" name="Shape 5"/>
          <p:cNvSpPr/>
          <p:nvPr/>
        </p:nvSpPr>
        <p:spPr>
          <a:xfrm>
            <a:off x="1700784" y="2130552"/>
            <a:ext cx="310896" cy="347472"/>
          </a:xfrm>
          <a:prstGeom prst="chevron">
            <a:avLst/>
          </a:prstGeom>
          <a:solidFill>
            <a:srgbClr val="365977"/>
          </a:solidFill>
          <a:ln w="12700">
            <a:solidFill>
              <a:srgbClr val="365977"/>
            </a:solidFill>
            <a:prstDash val="solid"/>
          </a:ln>
        </p:spPr>
      </p:sp>
      <p:sp>
        <p:nvSpPr>
          <p:cNvPr id="8" name="Text 6"/>
          <p:cNvSpPr/>
          <p:nvPr/>
        </p:nvSpPr>
        <p:spPr>
          <a:xfrm>
            <a:off x="338328" y="3090672"/>
            <a:ext cx="1508760" cy="237744"/>
          </a:xfrm>
          <a:prstGeom prst="rect">
            <a:avLst/>
          </a:prstGeom>
          <a:noFill/>
          <a:ln/>
        </p:spPr>
        <p:txBody>
          <a:bodyPr wrap="square" lIns="0" tIns="0" rIns="0" bIns="0" rtlCol="0" anchor="ctr">
            <a:normAutofit/>
          </a:bodyPr>
          <a:lstStyle/>
          <a:p>
            <a:pPr algn="ctr" indent="0" marL="0">
              <a:buNone/>
            </a:pPr>
            <a:r>
              <a:rPr lang="en-US" sz="1200" b="1" dirty="0">
                <a:solidFill>
                  <a:srgbClr val="F7FBFF"/>
                </a:solidFill>
              </a:rPr>
              <a:t>Hero SKU</a:t>
            </a:r>
            <a:endParaRPr lang="en-US" sz="1200" dirty="0"/>
          </a:p>
        </p:txBody>
      </p:sp>
      <p:sp>
        <p:nvSpPr>
          <p:cNvPr id="9" name="Text 7"/>
          <p:cNvSpPr/>
          <p:nvPr/>
        </p:nvSpPr>
        <p:spPr>
          <a:xfrm>
            <a:off x="155448" y="3429000"/>
            <a:ext cx="1874520" cy="347472"/>
          </a:xfrm>
          <a:prstGeom prst="rect">
            <a:avLst/>
          </a:prstGeom>
          <a:noFill/>
          <a:ln/>
        </p:spPr>
        <p:txBody>
          <a:bodyPr wrap="square" lIns="0" tIns="0" rIns="0" bIns="0" rtlCol="0" anchor="ctr">
            <a:normAutofit/>
          </a:bodyPr>
          <a:lstStyle/>
          <a:p>
            <a:pPr algn="ctr" indent="0" marL="0">
              <a:buNone/>
            </a:pPr>
            <a:r>
              <a:rPr lang="en-US" sz="950" dirty="0">
                <a:solidFill>
                  <a:srgbClr val="C8D4E3"/>
                </a:solidFill>
              </a:rPr>
              <a:t>Hydrate or Vitality</a:t>
            </a:r>
            <a:endParaRPr lang="en-US" sz="950" dirty="0"/>
          </a:p>
        </p:txBody>
      </p:sp>
      <p:sp>
        <p:nvSpPr>
          <p:cNvPr id="10" name="Shape 8"/>
          <p:cNvSpPr/>
          <p:nvPr/>
        </p:nvSpPr>
        <p:spPr>
          <a:xfrm>
            <a:off x="2898648" y="1828800"/>
            <a:ext cx="960120" cy="960120"/>
          </a:xfrm>
          <a:prstGeom prst="ellipse">
            <a:avLst/>
          </a:prstGeom>
          <a:solidFill>
            <a:srgbClr val="D8AF55"/>
          </a:solidFill>
          <a:ln w="12700">
            <a:solidFill>
              <a:srgbClr val="FFFFFF">
                <a:alpha val="20000"/>
              </a:srgbClr>
            </a:solidFill>
            <a:prstDash val="solid"/>
          </a:ln>
        </p:spPr>
      </p:sp>
      <p:sp>
        <p:nvSpPr>
          <p:cNvPr id="11" name="Text 9"/>
          <p:cNvSpPr/>
          <p:nvPr/>
        </p:nvSpPr>
        <p:spPr>
          <a:xfrm>
            <a:off x="2898648" y="2048256"/>
            <a:ext cx="960120" cy="256032"/>
          </a:xfrm>
          <a:prstGeom prst="rect">
            <a:avLst/>
          </a:prstGeom>
          <a:noFill/>
          <a:ln/>
        </p:spPr>
        <p:txBody>
          <a:bodyPr wrap="square" lIns="0" tIns="0" rIns="0" bIns="0" rtlCol="0" anchor="ctr"/>
          <a:lstStyle/>
          <a:p>
            <a:pPr algn="ctr" indent="0" marL="0">
              <a:buNone/>
            </a:pPr>
            <a:r>
              <a:rPr lang="en-US" sz="1600" b="1" dirty="0">
                <a:solidFill>
                  <a:srgbClr val="071523"/>
                </a:solidFill>
              </a:rPr>
              <a:t>2</a:t>
            </a:r>
            <a:endParaRPr lang="en-US" sz="1600" dirty="0"/>
          </a:p>
        </p:txBody>
      </p:sp>
      <p:sp>
        <p:nvSpPr>
          <p:cNvPr id="12" name="Shape 10"/>
          <p:cNvSpPr/>
          <p:nvPr/>
        </p:nvSpPr>
        <p:spPr>
          <a:xfrm>
            <a:off x="4032504" y="2130552"/>
            <a:ext cx="310896" cy="347472"/>
          </a:xfrm>
          <a:prstGeom prst="chevron">
            <a:avLst/>
          </a:prstGeom>
          <a:solidFill>
            <a:srgbClr val="365977"/>
          </a:solidFill>
          <a:ln w="12700">
            <a:solidFill>
              <a:srgbClr val="365977"/>
            </a:solidFill>
            <a:prstDash val="solid"/>
          </a:ln>
        </p:spPr>
      </p:sp>
      <p:sp>
        <p:nvSpPr>
          <p:cNvPr id="13" name="Text 11"/>
          <p:cNvSpPr/>
          <p:nvPr/>
        </p:nvSpPr>
        <p:spPr>
          <a:xfrm>
            <a:off x="2670048" y="3090672"/>
            <a:ext cx="1508760" cy="237744"/>
          </a:xfrm>
          <a:prstGeom prst="rect">
            <a:avLst/>
          </a:prstGeom>
          <a:noFill/>
          <a:ln/>
        </p:spPr>
        <p:txBody>
          <a:bodyPr wrap="square" lIns="0" tIns="0" rIns="0" bIns="0" rtlCol="0" anchor="ctr">
            <a:normAutofit/>
          </a:bodyPr>
          <a:lstStyle/>
          <a:p>
            <a:pPr algn="ctr" indent="0" marL="0">
              <a:buNone/>
            </a:pPr>
            <a:r>
              <a:rPr lang="en-US" sz="1200" b="1" dirty="0">
                <a:solidFill>
                  <a:srgbClr val="F7FBFF"/>
                </a:solidFill>
              </a:rPr>
              <a:t>Beachhead</a:t>
            </a:r>
            <a:endParaRPr lang="en-US" sz="1200" dirty="0"/>
          </a:p>
        </p:txBody>
      </p:sp>
      <p:sp>
        <p:nvSpPr>
          <p:cNvPr id="14" name="Text 12"/>
          <p:cNvSpPr/>
          <p:nvPr/>
        </p:nvSpPr>
        <p:spPr>
          <a:xfrm>
            <a:off x="2487168" y="3429000"/>
            <a:ext cx="1874520" cy="347472"/>
          </a:xfrm>
          <a:prstGeom prst="rect">
            <a:avLst/>
          </a:prstGeom>
          <a:noFill/>
          <a:ln/>
        </p:spPr>
        <p:txBody>
          <a:bodyPr wrap="square" lIns="0" tIns="0" rIns="0" bIns="0" rtlCol="0" anchor="ctr">
            <a:normAutofit/>
          </a:bodyPr>
          <a:lstStyle/>
          <a:p>
            <a:pPr algn="ctr" indent="0" marL="0">
              <a:buNone/>
            </a:pPr>
            <a:r>
              <a:rPr lang="en-US" sz="950" dirty="0">
                <a:solidFill>
                  <a:srgbClr val="C8D4E3"/>
                </a:solidFill>
              </a:rPr>
              <a:t>Cape Town / Sarasota</a:t>
            </a:r>
            <a:endParaRPr lang="en-US" sz="950" dirty="0"/>
          </a:p>
        </p:txBody>
      </p:sp>
      <p:sp>
        <p:nvSpPr>
          <p:cNvPr id="15" name="Shape 13"/>
          <p:cNvSpPr/>
          <p:nvPr/>
        </p:nvSpPr>
        <p:spPr>
          <a:xfrm>
            <a:off x="5230368" y="1828800"/>
            <a:ext cx="960120" cy="960120"/>
          </a:xfrm>
          <a:prstGeom prst="ellipse">
            <a:avLst/>
          </a:prstGeom>
          <a:solidFill>
            <a:srgbClr val="2E9DFF"/>
          </a:solidFill>
          <a:ln w="12700">
            <a:solidFill>
              <a:srgbClr val="FFFFFF">
                <a:alpha val="20000"/>
              </a:srgbClr>
            </a:solidFill>
            <a:prstDash val="solid"/>
          </a:ln>
        </p:spPr>
      </p:sp>
      <p:sp>
        <p:nvSpPr>
          <p:cNvPr id="16" name="Text 14"/>
          <p:cNvSpPr/>
          <p:nvPr/>
        </p:nvSpPr>
        <p:spPr>
          <a:xfrm>
            <a:off x="5230368" y="2048256"/>
            <a:ext cx="960120" cy="256032"/>
          </a:xfrm>
          <a:prstGeom prst="rect">
            <a:avLst/>
          </a:prstGeom>
          <a:noFill/>
          <a:ln/>
        </p:spPr>
        <p:txBody>
          <a:bodyPr wrap="square" lIns="0" tIns="0" rIns="0" bIns="0" rtlCol="0" anchor="ctr"/>
          <a:lstStyle/>
          <a:p>
            <a:pPr algn="ctr" indent="0" marL="0">
              <a:buNone/>
            </a:pPr>
            <a:r>
              <a:rPr lang="en-US" sz="1600" b="1" dirty="0">
                <a:solidFill>
                  <a:srgbClr val="071523"/>
                </a:solidFill>
              </a:rPr>
              <a:t>3</a:t>
            </a:r>
            <a:endParaRPr lang="en-US" sz="1600" dirty="0"/>
          </a:p>
        </p:txBody>
      </p:sp>
      <p:sp>
        <p:nvSpPr>
          <p:cNvPr id="17" name="Shape 15"/>
          <p:cNvSpPr/>
          <p:nvPr/>
        </p:nvSpPr>
        <p:spPr>
          <a:xfrm>
            <a:off x="6364224" y="2130552"/>
            <a:ext cx="310896" cy="347472"/>
          </a:xfrm>
          <a:prstGeom prst="chevron">
            <a:avLst/>
          </a:prstGeom>
          <a:solidFill>
            <a:srgbClr val="365977"/>
          </a:solidFill>
          <a:ln w="12700">
            <a:solidFill>
              <a:srgbClr val="365977"/>
            </a:solidFill>
            <a:prstDash val="solid"/>
          </a:ln>
        </p:spPr>
      </p:sp>
      <p:sp>
        <p:nvSpPr>
          <p:cNvPr id="18" name="Text 16"/>
          <p:cNvSpPr/>
          <p:nvPr/>
        </p:nvSpPr>
        <p:spPr>
          <a:xfrm>
            <a:off x="5001768" y="3090672"/>
            <a:ext cx="1508760" cy="237744"/>
          </a:xfrm>
          <a:prstGeom prst="rect">
            <a:avLst/>
          </a:prstGeom>
          <a:noFill/>
          <a:ln/>
        </p:spPr>
        <p:txBody>
          <a:bodyPr wrap="square" lIns="0" tIns="0" rIns="0" bIns="0" rtlCol="0" anchor="ctr">
            <a:normAutofit/>
          </a:bodyPr>
          <a:lstStyle/>
          <a:p>
            <a:pPr algn="ctr" indent="0" marL="0">
              <a:buNone/>
            </a:pPr>
            <a:r>
              <a:rPr lang="en-US" sz="1200" b="1" dirty="0">
                <a:solidFill>
                  <a:srgbClr val="F7FBFF"/>
                </a:solidFill>
              </a:rPr>
              <a:t>Sampling</a:t>
            </a:r>
            <a:endParaRPr lang="en-US" sz="1200" dirty="0"/>
          </a:p>
        </p:txBody>
      </p:sp>
      <p:sp>
        <p:nvSpPr>
          <p:cNvPr id="19" name="Text 17"/>
          <p:cNvSpPr/>
          <p:nvPr/>
        </p:nvSpPr>
        <p:spPr>
          <a:xfrm>
            <a:off x="4818888" y="3429000"/>
            <a:ext cx="1874520" cy="347472"/>
          </a:xfrm>
          <a:prstGeom prst="rect">
            <a:avLst/>
          </a:prstGeom>
          <a:noFill/>
          <a:ln/>
        </p:spPr>
        <p:txBody>
          <a:bodyPr wrap="square" lIns="0" tIns="0" rIns="0" bIns="0" rtlCol="0" anchor="ctr">
            <a:normAutofit/>
          </a:bodyPr>
          <a:lstStyle/>
          <a:p>
            <a:pPr algn="ctr" indent="0" marL="0">
              <a:buNone/>
            </a:pPr>
            <a:r>
              <a:rPr lang="en-US" sz="950" dirty="0">
                <a:solidFill>
                  <a:srgbClr val="C8D4E3"/>
                </a:solidFill>
              </a:rPr>
              <a:t>gyms, cafés, golf, wellness</a:t>
            </a:r>
            <a:endParaRPr lang="en-US" sz="950" dirty="0"/>
          </a:p>
        </p:txBody>
      </p:sp>
      <p:sp>
        <p:nvSpPr>
          <p:cNvPr id="20" name="Shape 18"/>
          <p:cNvSpPr/>
          <p:nvPr/>
        </p:nvSpPr>
        <p:spPr>
          <a:xfrm>
            <a:off x="7562088" y="1828800"/>
            <a:ext cx="960120" cy="960120"/>
          </a:xfrm>
          <a:prstGeom prst="ellipse">
            <a:avLst/>
          </a:prstGeom>
          <a:solidFill>
            <a:srgbClr val="D8AF55"/>
          </a:solidFill>
          <a:ln w="12700">
            <a:solidFill>
              <a:srgbClr val="FFFFFF">
                <a:alpha val="20000"/>
              </a:srgbClr>
            </a:solidFill>
            <a:prstDash val="solid"/>
          </a:ln>
        </p:spPr>
      </p:sp>
      <p:sp>
        <p:nvSpPr>
          <p:cNvPr id="21" name="Text 19"/>
          <p:cNvSpPr/>
          <p:nvPr/>
        </p:nvSpPr>
        <p:spPr>
          <a:xfrm>
            <a:off x="7562088" y="2048256"/>
            <a:ext cx="960120" cy="256032"/>
          </a:xfrm>
          <a:prstGeom prst="rect">
            <a:avLst/>
          </a:prstGeom>
          <a:noFill/>
          <a:ln/>
        </p:spPr>
        <p:txBody>
          <a:bodyPr wrap="square" lIns="0" tIns="0" rIns="0" bIns="0" rtlCol="0" anchor="ctr"/>
          <a:lstStyle/>
          <a:p>
            <a:pPr algn="ctr" indent="0" marL="0">
              <a:buNone/>
            </a:pPr>
            <a:r>
              <a:rPr lang="en-US" sz="1600" b="1" dirty="0">
                <a:solidFill>
                  <a:srgbClr val="071523"/>
                </a:solidFill>
              </a:rPr>
              <a:t>4</a:t>
            </a:r>
            <a:endParaRPr lang="en-US" sz="1600" dirty="0"/>
          </a:p>
        </p:txBody>
      </p:sp>
      <p:sp>
        <p:nvSpPr>
          <p:cNvPr id="22" name="Shape 20"/>
          <p:cNvSpPr/>
          <p:nvPr/>
        </p:nvSpPr>
        <p:spPr>
          <a:xfrm>
            <a:off x="8695944" y="2130552"/>
            <a:ext cx="310896" cy="347472"/>
          </a:xfrm>
          <a:prstGeom prst="chevron">
            <a:avLst/>
          </a:prstGeom>
          <a:solidFill>
            <a:srgbClr val="365977"/>
          </a:solidFill>
          <a:ln w="12700">
            <a:solidFill>
              <a:srgbClr val="365977"/>
            </a:solidFill>
            <a:prstDash val="solid"/>
          </a:ln>
        </p:spPr>
      </p:sp>
      <p:sp>
        <p:nvSpPr>
          <p:cNvPr id="23" name="Text 21"/>
          <p:cNvSpPr/>
          <p:nvPr/>
        </p:nvSpPr>
        <p:spPr>
          <a:xfrm>
            <a:off x="7333488" y="3090672"/>
            <a:ext cx="1508760" cy="237744"/>
          </a:xfrm>
          <a:prstGeom prst="rect">
            <a:avLst/>
          </a:prstGeom>
          <a:noFill/>
          <a:ln/>
        </p:spPr>
        <p:txBody>
          <a:bodyPr wrap="square" lIns="0" tIns="0" rIns="0" bIns="0" rtlCol="0" anchor="ctr">
            <a:normAutofit/>
          </a:bodyPr>
          <a:lstStyle/>
          <a:p>
            <a:pPr algn="ctr" indent="0" marL="0">
              <a:buNone/>
            </a:pPr>
            <a:r>
              <a:rPr lang="en-US" sz="1200" b="1" dirty="0">
                <a:solidFill>
                  <a:srgbClr val="F7FBFF"/>
                </a:solidFill>
              </a:rPr>
              <a:t>Creator proof</a:t>
            </a:r>
            <a:endParaRPr lang="en-US" sz="1200" dirty="0"/>
          </a:p>
        </p:txBody>
      </p:sp>
      <p:sp>
        <p:nvSpPr>
          <p:cNvPr id="24" name="Text 22"/>
          <p:cNvSpPr/>
          <p:nvPr/>
        </p:nvSpPr>
        <p:spPr>
          <a:xfrm>
            <a:off x="7150608" y="3429000"/>
            <a:ext cx="1874520" cy="347472"/>
          </a:xfrm>
          <a:prstGeom prst="rect">
            <a:avLst/>
          </a:prstGeom>
          <a:noFill/>
          <a:ln/>
        </p:spPr>
        <p:txBody>
          <a:bodyPr wrap="square" lIns="0" tIns="0" rIns="0" bIns="0" rtlCol="0" anchor="ctr">
            <a:normAutofit/>
          </a:bodyPr>
          <a:lstStyle/>
          <a:p>
            <a:pPr algn="ctr" indent="0" marL="0">
              <a:buNone/>
            </a:pPr>
            <a:r>
              <a:rPr lang="en-US" sz="950" dirty="0">
                <a:solidFill>
                  <a:srgbClr val="C8D4E3"/>
                </a:solidFill>
              </a:rPr>
              <a:t>UGC + testimonials</a:t>
            </a:r>
            <a:endParaRPr lang="en-US" sz="950" dirty="0"/>
          </a:p>
        </p:txBody>
      </p:sp>
      <p:sp>
        <p:nvSpPr>
          <p:cNvPr id="25" name="Shape 23"/>
          <p:cNvSpPr/>
          <p:nvPr/>
        </p:nvSpPr>
        <p:spPr>
          <a:xfrm>
            <a:off x="9893808" y="1828800"/>
            <a:ext cx="960120" cy="960120"/>
          </a:xfrm>
          <a:prstGeom prst="ellipse">
            <a:avLst/>
          </a:prstGeom>
          <a:solidFill>
            <a:srgbClr val="2E9DFF"/>
          </a:solidFill>
          <a:ln w="12700">
            <a:solidFill>
              <a:srgbClr val="FFFFFF">
                <a:alpha val="20000"/>
              </a:srgbClr>
            </a:solidFill>
            <a:prstDash val="solid"/>
          </a:ln>
        </p:spPr>
      </p:sp>
      <p:sp>
        <p:nvSpPr>
          <p:cNvPr id="26" name="Text 24"/>
          <p:cNvSpPr/>
          <p:nvPr/>
        </p:nvSpPr>
        <p:spPr>
          <a:xfrm>
            <a:off x="9893808" y="2048256"/>
            <a:ext cx="960120" cy="256032"/>
          </a:xfrm>
          <a:prstGeom prst="rect">
            <a:avLst/>
          </a:prstGeom>
          <a:noFill/>
          <a:ln/>
        </p:spPr>
        <p:txBody>
          <a:bodyPr wrap="square" lIns="0" tIns="0" rIns="0" bIns="0" rtlCol="0" anchor="ctr"/>
          <a:lstStyle/>
          <a:p>
            <a:pPr algn="ctr" indent="0" marL="0">
              <a:buNone/>
            </a:pPr>
            <a:r>
              <a:rPr lang="en-US" sz="1600" b="1" dirty="0">
                <a:solidFill>
                  <a:srgbClr val="071523"/>
                </a:solidFill>
              </a:rPr>
              <a:t>5</a:t>
            </a:r>
            <a:endParaRPr lang="en-US" sz="1600" dirty="0"/>
          </a:p>
        </p:txBody>
      </p:sp>
      <p:sp>
        <p:nvSpPr>
          <p:cNvPr id="27" name="Text 25"/>
          <p:cNvSpPr/>
          <p:nvPr/>
        </p:nvSpPr>
        <p:spPr>
          <a:xfrm>
            <a:off x="9665208" y="3090672"/>
            <a:ext cx="1508760" cy="237744"/>
          </a:xfrm>
          <a:prstGeom prst="rect">
            <a:avLst/>
          </a:prstGeom>
          <a:noFill/>
          <a:ln/>
        </p:spPr>
        <p:txBody>
          <a:bodyPr wrap="square" lIns="0" tIns="0" rIns="0" bIns="0" rtlCol="0" anchor="ctr">
            <a:normAutofit/>
          </a:bodyPr>
          <a:lstStyle/>
          <a:p>
            <a:pPr algn="ctr" indent="0" marL="0">
              <a:buNone/>
            </a:pPr>
            <a:r>
              <a:rPr lang="en-US" sz="1200" b="1" dirty="0">
                <a:solidFill>
                  <a:srgbClr val="F7FBFF"/>
                </a:solidFill>
              </a:rPr>
              <a:t>Retail velocity</a:t>
            </a:r>
            <a:endParaRPr lang="en-US" sz="1200" dirty="0"/>
          </a:p>
        </p:txBody>
      </p:sp>
      <p:sp>
        <p:nvSpPr>
          <p:cNvPr id="28" name="Text 26"/>
          <p:cNvSpPr/>
          <p:nvPr/>
        </p:nvSpPr>
        <p:spPr>
          <a:xfrm>
            <a:off x="9482328" y="3429000"/>
            <a:ext cx="1874520" cy="347472"/>
          </a:xfrm>
          <a:prstGeom prst="rect">
            <a:avLst/>
          </a:prstGeom>
          <a:noFill/>
          <a:ln/>
        </p:spPr>
        <p:txBody>
          <a:bodyPr wrap="square" lIns="0" tIns="0" rIns="0" bIns="0" rtlCol="0" anchor="ctr">
            <a:normAutofit/>
          </a:bodyPr>
          <a:lstStyle/>
          <a:p>
            <a:pPr algn="ctr" indent="0" marL="0">
              <a:buNone/>
            </a:pPr>
            <a:r>
              <a:rPr lang="en-US" sz="950" dirty="0">
                <a:solidFill>
                  <a:srgbClr val="C8D4E3"/>
                </a:solidFill>
              </a:rPr>
              <a:t>repeat + sell-through</a:t>
            </a:r>
            <a:endParaRPr lang="en-US" sz="950" dirty="0"/>
          </a:p>
        </p:txBody>
      </p:sp>
      <p:sp>
        <p:nvSpPr>
          <p:cNvPr id="29" name="Shape 27"/>
          <p:cNvSpPr/>
          <p:nvPr/>
        </p:nvSpPr>
        <p:spPr>
          <a:xfrm>
            <a:off x="960120" y="4937760"/>
            <a:ext cx="10195560" cy="640080"/>
          </a:xfrm>
          <a:prstGeom prst="roundRect">
            <a:avLst>
              <a:gd name="adj" fmla="val 11429"/>
            </a:avLst>
          </a:prstGeom>
          <a:solidFill>
            <a:srgbClr val="10263A"/>
          </a:solidFill>
          <a:ln w="13970">
            <a:solidFill>
              <a:srgbClr val="D8AF55">
                <a:alpha val="85000"/>
              </a:srgbClr>
            </a:solidFill>
            <a:prstDash val="solid"/>
          </a:ln>
        </p:spPr>
      </p:sp>
      <p:sp>
        <p:nvSpPr>
          <p:cNvPr id="30" name="Text 28"/>
          <p:cNvSpPr/>
          <p:nvPr/>
        </p:nvSpPr>
        <p:spPr>
          <a:xfrm>
            <a:off x="1124712" y="5065776"/>
            <a:ext cx="9866376" cy="457200"/>
          </a:xfrm>
          <a:prstGeom prst="rect">
            <a:avLst/>
          </a:prstGeom>
          <a:noFill/>
          <a:ln/>
        </p:spPr>
        <p:txBody>
          <a:bodyPr wrap="square" lIns="0" tIns="0" rIns="0" bIns="0" rtlCol="0" anchor="ctr">
            <a:normAutofit/>
          </a:bodyPr>
          <a:lstStyle/>
          <a:p>
            <a:pPr indent="0" marL="0">
              <a:buNone/>
            </a:pPr>
            <a:r>
              <a:rPr lang="en-US" sz="1350" b="1" dirty="0">
                <a:solidFill>
                  <a:srgbClr val="F7FBFF"/>
                </a:solidFill>
              </a:rPr>
              <a:t>Measure what the next investor or acquirer cares about: repeat rate, retail velocity, gross margin, CAC payback, and SKU-level contribution.</a:t>
            </a:r>
            <a:endParaRPr lang="en-US" sz="1350" dirty="0"/>
          </a:p>
        </p:txBody>
      </p:sp>
      <p:sp>
        <p:nvSpPr>
          <p:cNvPr id="31" name="Text 29"/>
          <p:cNvSpPr/>
          <p:nvPr/>
        </p:nvSpPr>
        <p:spPr>
          <a:xfrm>
            <a:off x="502920" y="6537960"/>
            <a:ext cx="7223760" cy="146304"/>
          </a:xfrm>
          <a:prstGeom prst="rect">
            <a:avLst/>
          </a:prstGeom>
          <a:noFill/>
          <a:ln/>
        </p:spPr>
        <p:txBody>
          <a:bodyPr wrap="square" lIns="0" tIns="0" rIns="0" bIns="0" rtlCol="0" anchor="ctr"/>
          <a:lstStyle/>
          <a:p>
            <a:pPr indent="0" marL="0">
              <a:buNone/>
            </a:pPr>
            <a:r>
              <a:rPr lang="en-US" sz="650" dirty="0">
                <a:solidFill>
                  <a:srgbClr val="7E8CA0"/>
                </a:solidFill>
              </a:rPr>
              <a:t>Equity Alliance | Venture Capital &amp; Angel Investments | Confidential investor draft</a:t>
            </a:r>
            <a:endParaRPr lang="en-US" sz="65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bg>
      <p:bgPr>
        <a:solidFill>
          <a:srgbClr val="071523"/>
        </a:solidFill>
      </p:bgPr>
    </p:bg>
    <p:spTree>
      <p:nvGrpSpPr>
        <p:cNvPr id="1" name=""/>
        <p:cNvGrpSpPr/>
        <p:nvPr/>
      </p:nvGrpSpPr>
      <p:grpSpPr>
        <a:xfrm>
          <a:off x="0" y="0"/>
          <a:ext cx="0" cy="0"/>
          <a:chOff x="0" y="0"/>
          <a:chExt cx="0" cy="0"/>
        </a:xfrm>
      </p:grpSpPr>
      <p:sp>
        <p:nvSpPr>
          <p:cNvPr id="2" name="Text 0"/>
          <p:cNvSpPr/>
          <p:nvPr/>
        </p:nvSpPr>
        <p:spPr>
          <a:xfrm>
            <a:off x="502920" y="384048"/>
            <a:ext cx="8046720" cy="438912"/>
          </a:xfrm>
          <a:prstGeom prst="rect">
            <a:avLst/>
          </a:prstGeom>
          <a:noFill/>
          <a:ln/>
        </p:spPr>
        <p:txBody>
          <a:bodyPr wrap="square" lIns="0" tIns="0" rIns="0" bIns="0" rtlCol="0" anchor="ctr">
            <a:normAutofit/>
          </a:bodyPr>
          <a:lstStyle/>
          <a:p>
            <a:pPr indent="0" marL="0">
              <a:buNone/>
            </a:pPr>
            <a:r>
              <a:rPr lang="en-US" sz="2550" b="1" dirty="0">
                <a:solidFill>
                  <a:srgbClr val="F7FBFF"/>
                </a:solidFill>
                <a:latin typeface="Aptos Display" pitchFamily="34" charset="0"/>
                <a:ea typeface="Aptos Display" pitchFamily="34" charset="-122"/>
                <a:cs typeface="Aptos Display" pitchFamily="34" charset="-120"/>
              </a:rPr>
              <a:t>Business model &amp; capital discipline</a:t>
            </a:r>
            <a:endParaRPr lang="en-US" sz="2550" dirty="0"/>
          </a:p>
        </p:txBody>
      </p:sp>
      <p:sp>
        <p:nvSpPr>
          <p:cNvPr id="3" name="Text 1"/>
          <p:cNvSpPr/>
          <p:nvPr/>
        </p:nvSpPr>
        <p:spPr>
          <a:xfrm>
            <a:off x="530352" y="832104"/>
            <a:ext cx="7680960" cy="256032"/>
          </a:xfrm>
          <a:prstGeom prst="rect">
            <a:avLst/>
          </a:prstGeom>
          <a:noFill/>
          <a:ln/>
        </p:spPr>
        <p:txBody>
          <a:bodyPr wrap="square" lIns="0" tIns="0" rIns="0" bIns="0" rtlCol="0" anchor="ctr">
            <a:normAutofit/>
          </a:bodyPr>
          <a:lstStyle/>
          <a:p>
            <a:pPr indent="0" marL="0">
              <a:buNone/>
            </a:pPr>
            <a:r>
              <a:rPr lang="en-US" sz="950" dirty="0">
                <a:solidFill>
                  <a:srgbClr val="C8D4E3"/>
                </a:solidFill>
              </a:rPr>
              <a:t>Invest in proof before heavy production scale.</a:t>
            </a:r>
            <a:endParaRPr lang="en-US" sz="950" dirty="0"/>
          </a:p>
        </p:txBody>
      </p:sp>
      <p:sp>
        <p:nvSpPr>
          <p:cNvPr id="4" name="Shape 2"/>
          <p:cNvSpPr/>
          <p:nvPr/>
        </p:nvSpPr>
        <p:spPr>
          <a:xfrm>
            <a:off x="502920" y="1124712"/>
            <a:ext cx="1143000" cy="0"/>
          </a:xfrm>
          <a:prstGeom prst="line">
            <a:avLst/>
          </a:prstGeom>
          <a:noFill/>
          <a:ln w="25400">
            <a:solidFill>
              <a:srgbClr val="D8AF55"/>
            </a:solidFill>
            <a:prstDash val="solid"/>
          </a:ln>
        </p:spPr>
      </p:sp>
      <p:sp>
        <p:nvSpPr>
          <p:cNvPr id="5" name="Text 3"/>
          <p:cNvSpPr/>
          <p:nvPr/>
        </p:nvSpPr>
        <p:spPr>
          <a:xfrm>
            <a:off x="685800" y="1417320"/>
            <a:ext cx="2834640" cy="502920"/>
          </a:xfrm>
          <a:prstGeom prst="rect">
            <a:avLst/>
          </a:prstGeom>
          <a:noFill/>
          <a:ln/>
        </p:spPr>
        <p:txBody>
          <a:bodyPr wrap="square" lIns="0" tIns="0" rIns="0" bIns="0" rtlCol="0" anchor="ctr">
            <a:normAutofit/>
          </a:bodyPr>
          <a:lstStyle/>
          <a:p>
            <a:pPr indent="0" marL="0">
              <a:buNone/>
            </a:pPr>
            <a:r>
              <a:rPr lang="en-US" sz="2700" b="1" dirty="0">
                <a:solidFill>
                  <a:srgbClr val="D8AF55"/>
                </a:solidFill>
                <a:latin typeface="Aptos Display" pitchFamily="34" charset="0"/>
                <a:ea typeface="Aptos Display" pitchFamily="34" charset="-122"/>
                <a:cs typeface="Aptos Display" pitchFamily="34" charset="-120"/>
              </a:rPr>
              <a:t>40–55%</a:t>
            </a:r>
            <a:endParaRPr lang="en-US" sz="2700" dirty="0"/>
          </a:p>
        </p:txBody>
      </p:sp>
      <p:sp>
        <p:nvSpPr>
          <p:cNvPr id="6" name="Text 4"/>
          <p:cNvSpPr/>
          <p:nvPr/>
        </p:nvSpPr>
        <p:spPr>
          <a:xfrm>
            <a:off x="685800" y="1929384"/>
            <a:ext cx="2834640" cy="384048"/>
          </a:xfrm>
          <a:prstGeom prst="rect">
            <a:avLst/>
          </a:prstGeom>
          <a:noFill/>
          <a:ln/>
        </p:spPr>
        <p:txBody>
          <a:bodyPr wrap="square" lIns="0" tIns="0" rIns="0" bIns="0" rtlCol="0" anchor="ctr">
            <a:normAutofit/>
          </a:bodyPr>
          <a:lstStyle/>
          <a:p>
            <a:pPr indent="0" marL="0">
              <a:buNone/>
            </a:pPr>
            <a:r>
              <a:rPr lang="en-US" sz="880" dirty="0">
                <a:solidFill>
                  <a:srgbClr val="C8D4E3"/>
                </a:solidFill>
              </a:rPr>
              <a:t>Target gross margin range after scale — draft assumption</a:t>
            </a:r>
            <a:endParaRPr lang="en-US" sz="880" dirty="0"/>
          </a:p>
        </p:txBody>
      </p:sp>
      <p:sp>
        <p:nvSpPr>
          <p:cNvPr id="7" name="Text 5"/>
          <p:cNvSpPr/>
          <p:nvPr/>
        </p:nvSpPr>
        <p:spPr>
          <a:xfrm>
            <a:off x="4160520" y="1417320"/>
            <a:ext cx="2514600" cy="502920"/>
          </a:xfrm>
          <a:prstGeom prst="rect">
            <a:avLst/>
          </a:prstGeom>
          <a:noFill/>
          <a:ln/>
        </p:spPr>
        <p:txBody>
          <a:bodyPr wrap="square" lIns="0" tIns="0" rIns="0" bIns="0" rtlCol="0" anchor="ctr">
            <a:normAutofit/>
          </a:bodyPr>
          <a:lstStyle/>
          <a:p>
            <a:pPr indent="0" marL="0">
              <a:buNone/>
            </a:pPr>
            <a:r>
              <a:rPr lang="en-US" sz="2700" b="1" dirty="0">
                <a:solidFill>
                  <a:srgbClr val="54C7FF"/>
                </a:solidFill>
                <a:latin typeface="Aptos Display" pitchFamily="34" charset="0"/>
                <a:ea typeface="Aptos Display" pitchFamily="34" charset="-122"/>
                <a:cs typeface="Aptos Display" pitchFamily="34" charset="-120"/>
              </a:rPr>
              <a:t>3–5</a:t>
            </a:r>
            <a:endParaRPr lang="en-US" sz="2700" dirty="0"/>
          </a:p>
        </p:txBody>
      </p:sp>
      <p:sp>
        <p:nvSpPr>
          <p:cNvPr id="8" name="Text 6"/>
          <p:cNvSpPr/>
          <p:nvPr/>
        </p:nvSpPr>
        <p:spPr>
          <a:xfrm>
            <a:off x="4160520" y="1929384"/>
            <a:ext cx="2514600" cy="384048"/>
          </a:xfrm>
          <a:prstGeom prst="rect">
            <a:avLst/>
          </a:prstGeom>
          <a:noFill/>
          <a:ln/>
        </p:spPr>
        <p:txBody>
          <a:bodyPr wrap="square" lIns="0" tIns="0" rIns="0" bIns="0" rtlCol="0" anchor="ctr">
            <a:normAutofit/>
          </a:bodyPr>
          <a:lstStyle/>
          <a:p>
            <a:pPr indent="0" marL="0">
              <a:buNone/>
            </a:pPr>
            <a:r>
              <a:rPr lang="en-US" sz="880" dirty="0">
                <a:solidFill>
                  <a:srgbClr val="C8D4E3"/>
                </a:solidFill>
              </a:rPr>
              <a:t>Hero SKUs before broader line extension</a:t>
            </a:r>
            <a:endParaRPr lang="en-US" sz="880" dirty="0"/>
          </a:p>
        </p:txBody>
      </p:sp>
      <p:sp>
        <p:nvSpPr>
          <p:cNvPr id="9" name="Text 7"/>
          <p:cNvSpPr/>
          <p:nvPr/>
        </p:nvSpPr>
        <p:spPr>
          <a:xfrm>
            <a:off x="7178040" y="1417320"/>
            <a:ext cx="2514600" cy="502920"/>
          </a:xfrm>
          <a:prstGeom prst="rect">
            <a:avLst/>
          </a:prstGeom>
          <a:noFill/>
          <a:ln/>
        </p:spPr>
        <p:txBody>
          <a:bodyPr wrap="square" lIns="0" tIns="0" rIns="0" bIns="0" rtlCol="0" anchor="ctr">
            <a:normAutofit/>
          </a:bodyPr>
          <a:lstStyle/>
          <a:p>
            <a:pPr indent="0" marL="0">
              <a:buNone/>
            </a:pPr>
            <a:r>
              <a:rPr lang="en-US" sz="2700" b="1" dirty="0">
                <a:solidFill>
                  <a:srgbClr val="34D080"/>
                </a:solidFill>
                <a:latin typeface="Aptos Display" pitchFamily="34" charset="0"/>
                <a:ea typeface="Aptos Display" pitchFamily="34" charset="-122"/>
                <a:cs typeface="Aptos Display" pitchFamily="34" charset="-120"/>
              </a:rPr>
              <a:t>12–18 mo</a:t>
            </a:r>
            <a:endParaRPr lang="en-US" sz="2700" dirty="0"/>
          </a:p>
        </p:txBody>
      </p:sp>
      <p:sp>
        <p:nvSpPr>
          <p:cNvPr id="10" name="Text 8"/>
          <p:cNvSpPr/>
          <p:nvPr/>
        </p:nvSpPr>
        <p:spPr>
          <a:xfrm>
            <a:off x="7178040" y="1929384"/>
            <a:ext cx="2514600" cy="384048"/>
          </a:xfrm>
          <a:prstGeom prst="rect">
            <a:avLst/>
          </a:prstGeom>
          <a:noFill/>
          <a:ln/>
        </p:spPr>
        <p:txBody>
          <a:bodyPr wrap="square" lIns="0" tIns="0" rIns="0" bIns="0" rtlCol="0" anchor="ctr">
            <a:normAutofit/>
          </a:bodyPr>
          <a:lstStyle/>
          <a:p>
            <a:pPr indent="0" marL="0">
              <a:buNone/>
            </a:pPr>
            <a:r>
              <a:rPr lang="en-US" sz="880" dirty="0">
                <a:solidFill>
                  <a:srgbClr val="C8D4E3"/>
                </a:solidFill>
              </a:rPr>
              <a:t>Validation runway</a:t>
            </a:r>
            <a:endParaRPr lang="en-US" sz="880" dirty="0"/>
          </a:p>
        </p:txBody>
      </p:sp>
      <p:sp>
        <p:nvSpPr>
          <p:cNvPr id="11" name="Text 9"/>
          <p:cNvSpPr/>
          <p:nvPr/>
        </p:nvSpPr>
        <p:spPr>
          <a:xfrm>
            <a:off x="822960" y="2971800"/>
            <a:ext cx="9875520" cy="1645920"/>
          </a:xfrm>
          <a:prstGeom prst="rect">
            <a:avLst/>
          </a:prstGeom>
          <a:noFill/>
          <a:ln/>
        </p:spPr>
        <p:txBody>
          <a:bodyPr wrap="square" lIns="508" tIns="508" rIns="508" bIns="508" rtlCol="0" anchor="ctr">
            <a:normAutofit/>
          </a:bodyPr>
          <a:lstStyle/>
          <a:p>
            <a:r>
              <a:rPr lang="en-US" sz="1450" dirty="0">
                <a:solidFill>
                  <a:srgbClr val="F7FBFF"/>
                </a:solidFill>
              </a:rPr>
              <a:t>Use contract manufacturing/co-packing where possible; avoid heavy fixed overhead before repeat demand is proven.</a:t>
            </a:r>
            <a:endParaRPr lang="en-US" sz="1450" dirty="0"/>
          </a:p>
          <a:p>
            <a:r>
              <a:rPr lang="en-US" sz="1450" dirty="0">
                <a:solidFill>
                  <a:srgbClr val="F7FBFF"/>
                </a:solidFill>
              </a:rPr>
              <a:t>Spend on product readiness, packaging, sampling, creator content, stockist activation and analytics.</a:t>
            </a:r>
            <a:endParaRPr lang="en-US" sz="1450" dirty="0"/>
          </a:p>
          <a:p>
            <a:r>
              <a:rPr lang="en-US" sz="1450" dirty="0">
                <a:solidFill>
                  <a:srgbClr val="F7FBFF"/>
                </a:solidFill>
              </a:rPr>
              <a:t>Keep optionality: DTC + selected stockists first, then distributors once repeat demand is visible.</a:t>
            </a:r>
            <a:endParaRPr lang="en-US" sz="1450" dirty="0"/>
          </a:p>
        </p:txBody>
      </p:sp>
      <p:sp>
        <p:nvSpPr>
          <p:cNvPr id="12" name="Text 10"/>
          <p:cNvSpPr/>
          <p:nvPr/>
        </p:nvSpPr>
        <p:spPr>
          <a:xfrm>
            <a:off x="822960" y="5440680"/>
            <a:ext cx="9784080" cy="310896"/>
          </a:xfrm>
          <a:prstGeom prst="rect">
            <a:avLst/>
          </a:prstGeom>
          <a:noFill/>
          <a:ln/>
        </p:spPr>
        <p:txBody>
          <a:bodyPr wrap="square" lIns="0" tIns="0" rIns="0" bIns="0" rtlCol="0" anchor="ctr">
            <a:normAutofit/>
          </a:bodyPr>
          <a:lstStyle/>
          <a:p>
            <a:pPr algn="ctr" indent="0" marL="0">
              <a:buNone/>
            </a:pPr>
            <a:r>
              <a:rPr lang="en-US" sz="1040" i="1" dirty="0">
                <a:solidFill>
                  <a:srgbClr val="B8C7D8"/>
                </a:solidFill>
              </a:rPr>
              <a:t>Replace these assumptions with final COGS, MOQ, cap supplier terms, shelf-life/stability data, retail price, distributor margin and logistics costs.</a:t>
            </a:r>
            <a:endParaRPr lang="en-US" sz="1040" dirty="0"/>
          </a:p>
        </p:txBody>
      </p:sp>
      <p:sp>
        <p:nvSpPr>
          <p:cNvPr id="13" name="Text 11"/>
          <p:cNvSpPr/>
          <p:nvPr/>
        </p:nvSpPr>
        <p:spPr>
          <a:xfrm>
            <a:off x="502920" y="6537960"/>
            <a:ext cx="7223760" cy="146304"/>
          </a:xfrm>
          <a:prstGeom prst="rect">
            <a:avLst/>
          </a:prstGeom>
          <a:noFill/>
          <a:ln/>
        </p:spPr>
        <p:txBody>
          <a:bodyPr wrap="square" lIns="0" tIns="0" rIns="0" bIns="0" rtlCol="0" anchor="ctr"/>
          <a:lstStyle/>
          <a:p>
            <a:pPr indent="0" marL="0">
              <a:buNone/>
            </a:pPr>
            <a:r>
              <a:rPr lang="en-US" sz="650" dirty="0">
                <a:solidFill>
                  <a:srgbClr val="7E8CA0"/>
                </a:solidFill>
              </a:rPr>
              <a:t>Equity Alliance | Venture Capital &amp; Angel Investments | Confidential investor draft</a:t>
            </a:r>
            <a:endParaRPr lang="en-US" sz="65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bg>
      <p:bgPr>
        <a:solidFill>
          <a:srgbClr val="0B1C2C"/>
        </a:solidFill>
      </p:bgPr>
    </p:bg>
    <p:spTree>
      <p:nvGrpSpPr>
        <p:cNvPr id="1" name=""/>
        <p:cNvGrpSpPr/>
        <p:nvPr/>
      </p:nvGrpSpPr>
      <p:grpSpPr>
        <a:xfrm>
          <a:off x="0" y="0"/>
          <a:ext cx="0" cy="0"/>
          <a:chOff x="0" y="0"/>
          <a:chExt cx="0" cy="0"/>
        </a:xfrm>
      </p:grpSpPr>
      <p:sp>
        <p:nvSpPr>
          <p:cNvPr id="2" name="Text 0"/>
          <p:cNvSpPr/>
          <p:nvPr/>
        </p:nvSpPr>
        <p:spPr>
          <a:xfrm>
            <a:off x="502920" y="384048"/>
            <a:ext cx="8046720" cy="438912"/>
          </a:xfrm>
          <a:prstGeom prst="rect">
            <a:avLst/>
          </a:prstGeom>
          <a:noFill/>
          <a:ln/>
        </p:spPr>
        <p:txBody>
          <a:bodyPr wrap="square" lIns="0" tIns="0" rIns="0" bIns="0" rtlCol="0" anchor="ctr">
            <a:normAutofit/>
          </a:bodyPr>
          <a:lstStyle/>
          <a:p>
            <a:pPr indent="0" marL="0">
              <a:buNone/>
            </a:pPr>
            <a:r>
              <a:rPr lang="en-US" sz="2550" b="1" dirty="0">
                <a:solidFill>
                  <a:srgbClr val="F7FBFF"/>
                </a:solidFill>
                <a:latin typeface="Aptos Display" pitchFamily="34" charset="0"/>
                <a:ea typeface="Aptos Display" pitchFamily="34" charset="-122"/>
                <a:cs typeface="Aptos Display" pitchFamily="34" charset="-120"/>
              </a:rPr>
              <a:t>Investment ask</a:t>
            </a:r>
            <a:endParaRPr lang="en-US" sz="2550" dirty="0"/>
          </a:p>
        </p:txBody>
      </p:sp>
      <p:sp>
        <p:nvSpPr>
          <p:cNvPr id="3" name="Text 1"/>
          <p:cNvSpPr/>
          <p:nvPr/>
        </p:nvSpPr>
        <p:spPr>
          <a:xfrm>
            <a:off x="530352" y="832104"/>
            <a:ext cx="7680960" cy="256032"/>
          </a:xfrm>
          <a:prstGeom prst="rect">
            <a:avLst/>
          </a:prstGeom>
          <a:noFill/>
          <a:ln/>
        </p:spPr>
        <p:txBody>
          <a:bodyPr wrap="square" lIns="0" tIns="0" rIns="0" bIns="0" rtlCol="0" anchor="ctr">
            <a:normAutofit/>
          </a:bodyPr>
          <a:lstStyle/>
          <a:p>
            <a:pPr indent="0" marL="0">
              <a:buNone/>
            </a:pPr>
            <a:r>
              <a:rPr lang="en-US" sz="950" dirty="0">
                <a:solidFill>
                  <a:srgbClr val="C8D4E3"/>
                </a:solidFill>
              </a:rPr>
              <a:t>Milestone capital for a proof-led relaunch.</a:t>
            </a:r>
            <a:endParaRPr lang="en-US" sz="950" dirty="0"/>
          </a:p>
        </p:txBody>
      </p:sp>
      <p:sp>
        <p:nvSpPr>
          <p:cNvPr id="4" name="Shape 2"/>
          <p:cNvSpPr/>
          <p:nvPr/>
        </p:nvSpPr>
        <p:spPr>
          <a:xfrm>
            <a:off x="502920" y="1124712"/>
            <a:ext cx="1143000" cy="0"/>
          </a:xfrm>
          <a:prstGeom prst="line">
            <a:avLst/>
          </a:prstGeom>
          <a:noFill/>
          <a:ln w="25400">
            <a:solidFill>
              <a:srgbClr val="D8AF55"/>
            </a:solidFill>
            <a:prstDash val="solid"/>
          </a:ln>
        </p:spPr>
      </p:sp>
      <p:sp>
        <p:nvSpPr>
          <p:cNvPr id="5" name="Text 3"/>
          <p:cNvSpPr/>
          <p:nvPr/>
        </p:nvSpPr>
        <p:spPr>
          <a:xfrm>
            <a:off x="685800" y="1325880"/>
            <a:ext cx="2971800" cy="502920"/>
          </a:xfrm>
          <a:prstGeom prst="rect">
            <a:avLst/>
          </a:prstGeom>
          <a:noFill/>
          <a:ln/>
        </p:spPr>
        <p:txBody>
          <a:bodyPr wrap="square" lIns="0" tIns="0" rIns="0" bIns="0" rtlCol="0" anchor="ctr">
            <a:normAutofit/>
          </a:bodyPr>
          <a:lstStyle/>
          <a:p>
            <a:pPr indent="0" marL="0">
              <a:buNone/>
            </a:pPr>
            <a:r>
              <a:rPr lang="en-US" sz="2700" b="1" dirty="0">
                <a:solidFill>
                  <a:srgbClr val="D8AF55"/>
                </a:solidFill>
                <a:latin typeface="Aptos Display" pitchFamily="34" charset="0"/>
                <a:ea typeface="Aptos Display" pitchFamily="34" charset="-122"/>
                <a:cs typeface="Aptos Display" pitchFamily="34" charset="-120"/>
              </a:rPr>
              <a:t>$250k–$750k</a:t>
            </a:r>
            <a:endParaRPr lang="en-US" sz="2700" dirty="0"/>
          </a:p>
        </p:txBody>
      </p:sp>
      <p:sp>
        <p:nvSpPr>
          <p:cNvPr id="6" name="Text 4"/>
          <p:cNvSpPr/>
          <p:nvPr/>
        </p:nvSpPr>
        <p:spPr>
          <a:xfrm>
            <a:off x="685800" y="1837944"/>
            <a:ext cx="2971800" cy="384048"/>
          </a:xfrm>
          <a:prstGeom prst="rect">
            <a:avLst/>
          </a:prstGeom>
          <a:noFill/>
          <a:ln/>
        </p:spPr>
        <p:txBody>
          <a:bodyPr wrap="square" lIns="0" tIns="0" rIns="0" bIns="0" rtlCol="0" anchor="ctr">
            <a:normAutofit/>
          </a:bodyPr>
          <a:lstStyle/>
          <a:p>
            <a:pPr indent="0" marL="0">
              <a:buNone/>
            </a:pPr>
            <a:r>
              <a:rPr lang="en-US" sz="880" dirty="0">
                <a:solidFill>
                  <a:srgbClr val="C8D4E3"/>
                </a:solidFill>
              </a:rPr>
              <a:t>Suggested angel / seed range</a:t>
            </a:r>
            <a:endParaRPr lang="en-US" sz="880" dirty="0"/>
          </a:p>
        </p:txBody>
      </p:sp>
      <p:sp>
        <p:nvSpPr>
          <p:cNvPr id="7" name="Text 5"/>
          <p:cNvSpPr/>
          <p:nvPr/>
        </p:nvSpPr>
        <p:spPr>
          <a:xfrm>
            <a:off x="4251960" y="1325880"/>
            <a:ext cx="2057400" cy="502920"/>
          </a:xfrm>
          <a:prstGeom prst="rect">
            <a:avLst/>
          </a:prstGeom>
          <a:noFill/>
          <a:ln/>
        </p:spPr>
        <p:txBody>
          <a:bodyPr wrap="square" lIns="0" tIns="0" rIns="0" bIns="0" rtlCol="0" anchor="ctr">
            <a:normAutofit/>
          </a:bodyPr>
          <a:lstStyle/>
          <a:p>
            <a:pPr indent="0" marL="0">
              <a:buNone/>
            </a:pPr>
            <a:r>
              <a:rPr lang="en-US" sz="2700" b="1" dirty="0">
                <a:solidFill>
                  <a:srgbClr val="54C7FF"/>
                </a:solidFill>
                <a:latin typeface="Aptos Display" pitchFamily="34" charset="0"/>
                <a:ea typeface="Aptos Display" pitchFamily="34" charset="-122"/>
                <a:cs typeface="Aptos Display" pitchFamily="34" charset="-120"/>
              </a:rPr>
              <a:t>18 mo</a:t>
            </a:r>
            <a:endParaRPr lang="en-US" sz="2700" dirty="0"/>
          </a:p>
        </p:txBody>
      </p:sp>
      <p:sp>
        <p:nvSpPr>
          <p:cNvPr id="8" name="Text 6"/>
          <p:cNvSpPr/>
          <p:nvPr/>
        </p:nvSpPr>
        <p:spPr>
          <a:xfrm>
            <a:off x="4251960" y="1837944"/>
            <a:ext cx="2057400" cy="384048"/>
          </a:xfrm>
          <a:prstGeom prst="rect">
            <a:avLst/>
          </a:prstGeom>
          <a:noFill/>
          <a:ln/>
        </p:spPr>
        <p:txBody>
          <a:bodyPr wrap="square" lIns="0" tIns="0" rIns="0" bIns="0" rtlCol="0" anchor="ctr">
            <a:normAutofit/>
          </a:bodyPr>
          <a:lstStyle/>
          <a:p>
            <a:pPr indent="0" marL="0">
              <a:buNone/>
            </a:pPr>
            <a:r>
              <a:rPr lang="en-US" sz="880" dirty="0">
                <a:solidFill>
                  <a:srgbClr val="C8D4E3"/>
                </a:solidFill>
              </a:rPr>
              <a:t>Suggested runway</a:t>
            </a:r>
            <a:endParaRPr lang="en-US" sz="880" dirty="0"/>
          </a:p>
        </p:txBody>
      </p:sp>
      <p:sp>
        <p:nvSpPr>
          <p:cNvPr id="9" name="Text 7"/>
          <p:cNvSpPr/>
          <p:nvPr/>
        </p:nvSpPr>
        <p:spPr>
          <a:xfrm>
            <a:off x="6903720" y="1325880"/>
            <a:ext cx="3017520" cy="502920"/>
          </a:xfrm>
          <a:prstGeom prst="rect">
            <a:avLst/>
          </a:prstGeom>
          <a:noFill/>
          <a:ln/>
        </p:spPr>
        <p:txBody>
          <a:bodyPr wrap="square" lIns="0" tIns="0" rIns="0" bIns="0" rtlCol="0" anchor="ctr">
            <a:normAutofit/>
          </a:bodyPr>
          <a:lstStyle/>
          <a:p>
            <a:pPr indent="0" marL="0">
              <a:buNone/>
            </a:pPr>
            <a:r>
              <a:rPr lang="en-US" sz="2700" b="1" dirty="0">
                <a:solidFill>
                  <a:srgbClr val="34D080"/>
                </a:solidFill>
                <a:latin typeface="Aptos Display" pitchFamily="34" charset="0"/>
                <a:ea typeface="Aptos Display" pitchFamily="34" charset="-122"/>
                <a:cs typeface="Aptos Display" pitchFamily="34" charset="-120"/>
              </a:rPr>
              <a:t>3 KPIs</a:t>
            </a:r>
            <a:endParaRPr lang="en-US" sz="2700" dirty="0"/>
          </a:p>
        </p:txBody>
      </p:sp>
      <p:sp>
        <p:nvSpPr>
          <p:cNvPr id="10" name="Text 8"/>
          <p:cNvSpPr/>
          <p:nvPr/>
        </p:nvSpPr>
        <p:spPr>
          <a:xfrm>
            <a:off x="6903720" y="1837944"/>
            <a:ext cx="3017520" cy="384048"/>
          </a:xfrm>
          <a:prstGeom prst="rect">
            <a:avLst/>
          </a:prstGeom>
          <a:noFill/>
          <a:ln/>
        </p:spPr>
        <p:txBody>
          <a:bodyPr wrap="square" lIns="0" tIns="0" rIns="0" bIns="0" rtlCol="0" anchor="ctr">
            <a:normAutofit/>
          </a:bodyPr>
          <a:lstStyle/>
          <a:p>
            <a:pPr indent="0" marL="0">
              <a:buNone/>
            </a:pPr>
            <a:r>
              <a:rPr lang="en-US" sz="880" dirty="0">
                <a:solidFill>
                  <a:srgbClr val="C8D4E3"/>
                </a:solidFill>
              </a:rPr>
              <a:t>Repeat purchase, retail velocity, margin</a:t>
            </a:r>
            <a:endParaRPr lang="en-US" sz="880" dirty="0"/>
          </a:p>
        </p:txBody>
      </p:sp>
      <p:sp>
        <p:nvSpPr>
          <p:cNvPr id="11" name="Shape 9"/>
          <p:cNvSpPr/>
          <p:nvPr/>
        </p:nvSpPr>
        <p:spPr>
          <a:xfrm>
            <a:off x="822960" y="2926080"/>
            <a:ext cx="3246120" cy="1051560"/>
          </a:xfrm>
          <a:prstGeom prst="roundRect">
            <a:avLst>
              <a:gd name="adj" fmla="val 6957"/>
            </a:avLst>
          </a:prstGeom>
          <a:solidFill>
            <a:srgbClr val="0E273F"/>
          </a:solidFill>
          <a:ln w="12700">
            <a:solidFill>
              <a:srgbClr val="D8AF55">
                <a:alpha val="95000"/>
              </a:srgbClr>
            </a:solidFill>
            <a:prstDash val="solid"/>
          </a:ln>
        </p:spPr>
      </p:sp>
      <p:sp>
        <p:nvSpPr>
          <p:cNvPr id="12" name="Text 10"/>
          <p:cNvSpPr/>
          <p:nvPr/>
        </p:nvSpPr>
        <p:spPr>
          <a:xfrm>
            <a:off x="1005840" y="3090672"/>
            <a:ext cx="2880360" cy="228600"/>
          </a:xfrm>
          <a:prstGeom prst="rect">
            <a:avLst/>
          </a:prstGeom>
          <a:noFill/>
          <a:ln/>
        </p:spPr>
        <p:txBody>
          <a:bodyPr wrap="square" lIns="0" tIns="0" rIns="0" bIns="0" rtlCol="0" anchor="ctr">
            <a:normAutofit/>
          </a:bodyPr>
          <a:lstStyle/>
          <a:p>
            <a:pPr indent="0" marL="0">
              <a:buNone/>
            </a:pPr>
            <a:r>
              <a:rPr lang="en-US" sz="1400" b="1" dirty="0">
                <a:solidFill>
                  <a:srgbClr val="D8AF55"/>
                </a:solidFill>
              </a:rPr>
              <a:t>Product readiness</a:t>
            </a:r>
            <a:endParaRPr lang="en-US" sz="1400" dirty="0"/>
          </a:p>
        </p:txBody>
      </p:sp>
      <p:sp>
        <p:nvSpPr>
          <p:cNvPr id="13" name="Text 11"/>
          <p:cNvSpPr/>
          <p:nvPr/>
        </p:nvSpPr>
        <p:spPr>
          <a:xfrm>
            <a:off x="1005840" y="3456432"/>
            <a:ext cx="2880360" cy="393192"/>
          </a:xfrm>
          <a:prstGeom prst="rect">
            <a:avLst/>
          </a:prstGeom>
          <a:noFill/>
          <a:ln/>
        </p:spPr>
        <p:txBody>
          <a:bodyPr wrap="square" lIns="0" tIns="0" rIns="0" bIns="0" rtlCol="0" anchor="ctr">
            <a:normAutofit/>
          </a:bodyPr>
          <a:lstStyle/>
          <a:p>
            <a:pPr indent="0" marL="0">
              <a:buNone/>
            </a:pPr>
            <a:r>
              <a:rPr lang="en-US" sz="1040" dirty="0">
                <a:solidFill>
                  <a:srgbClr val="F7FBFF"/>
                </a:solidFill>
              </a:rPr>
              <a:t>final formulation, stability, compliance, cap supply, first production run</a:t>
            </a:r>
            <a:endParaRPr lang="en-US" sz="1040" dirty="0"/>
          </a:p>
        </p:txBody>
      </p:sp>
      <p:sp>
        <p:nvSpPr>
          <p:cNvPr id="14" name="Shape 12"/>
          <p:cNvSpPr/>
          <p:nvPr/>
        </p:nvSpPr>
        <p:spPr>
          <a:xfrm>
            <a:off x="4572000" y="2926080"/>
            <a:ext cx="3246120" cy="1051560"/>
          </a:xfrm>
          <a:prstGeom prst="roundRect">
            <a:avLst>
              <a:gd name="adj" fmla="val 6957"/>
            </a:avLst>
          </a:prstGeom>
          <a:solidFill>
            <a:srgbClr val="0E273F"/>
          </a:solidFill>
          <a:ln w="12700">
            <a:solidFill>
              <a:srgbClr val="54C7FF">
                <a:alpha val="95000"/>
              </a:srgbClr>
            </a:solidFill>
            <a:prstDash val="solid"/>
          </a:ln>
        </p:spPr>
      </p:sp>
      <p:sp>
        <p:nvSpPr>
          <p:cNvPr id="15" name="Text 13"/>
          <p:cNvSpPr/>
          <p:nvPr/>
        </p:nvSpPr>
        <p:spPr>
          <a:xfrm>
            <a:off x="4754880" y="3090672"/>
            <a:ext cx="2880360" cy="228600"/>
          </a:xfrm>
          <a:prstGeom prst="rect">
            <a:avLst/>
          </a:prstGeom>
          <a:noFill/>
          <a:ln/>
        </p:spPr>
        <p:txBody>
          <a:bodyPr wrap="square" lIns="0" tIns="0" rIns="0" bIns="0" rtlCol="0" anchor="ctr">
            <a:normAutofit/>
          </a:bodyPr>
          <a:lstStyle/>
          <a:p>
            <a:pPr indent="0" marL="0">
              <a:buNone/>
            </a:pPr>
            <a:r>
              <a:rPr lang="en-US" sz="1400" b="1" dirty="0">
                <a:solidFill>
                  <a:srgbClr val="54C7FF"/>
                </a:solidFill>
              </a:rPr>
              <a:t>Launch engine</a:t>
            </a:r>
            <a:endParaRPr lang="en-US" sz="1400" dirty="0"/>
          </a:p>
        </p:txBody>
      </p:sp>
      <p:sp>
        <p:nvSpPr>
          <p:cNvPr id="16" name="Text 14"/>
          <p:cNvSpPr/>
          <p:nvPr/>
        </p:nvSpPr>
        <p:spPr>
          <a:xfrm>
            <a:off x="4754880" y="3456432"/>
            <a:ext cx="2880360" cy="393192"/>
          </a:xfrm>
          <a:prstGeom prst="rect">
            <a:avLst/>
          </a:prstGeom>
          <a:noFill/>
          <a:ln/>
        </p:spPr>
        <p:txBody>
          <a:bodyPr wrap="square" lIns="0" tIns="0" rIns="0" bIns="0" rtlCol="0" anchor="ctr">
            <a:normAutofit/>
          </a:bodyPr>
          <a:lstStyle/>
          <a:p>
            <a:pPr indent="0" marL="0">
              <a:buNone/>
            </a:pPr>
            <a:r>
              <a:rPr lang="en-US" sz="1040" dirty="0">
                <a:solidFill>
                  <a:srgbClr val="F7FBFF"/>
                </a:solidFill>
              </a:rPr>
              <a:t>packaging, content, demos, sampling, creators, stockist activation</a:t>
            </a:r>
            <a:endParaRPr lang="en-US" sz="1040" dirty="0"/>
          </a:p>
        </p:txBody>
      </p:sp>
      <p:sp>
        <p:nvSpPr>
          <p:cNvPr id="17" name="Shape 15"/>
          <p:cNvSpPr/>
          <p:nvPr/>
        </p:nvSpPr>
        <p:spPr>
          <a:xfrm>
            <a:off x="8321040" y="2926080"/>
            <a:ext cx="3246120" cy="1051560"/>
          </a:xfrm>
          <a:prstGeom prst="roundRect">
            <a:avLst>
              <a:gd name="adj" fmla="val 6957"/>
            </a:avLst>
          </a:prstGeom>
          <a:solidFill>
            <a:srgbClr val="0E273F"/>
          </a:solidFill>
          <a:ln w="12700">
            <a:solidFill>
              <a:srgbClr val="34D080">
                <a:alpha val="95000"/>
              </a:srgbClr>
            </a:solidFill>
            <a:prstDash val="solid"/>
          </a:ln>
        </p:spPr>
      </p:sp>
      <p:sp>
        <p:nvSpPr>
          <p:cNvPr id="18" name="Text 16"/>
          <p:cNvSpPr/>
          <p:nvPr/>
        </p:nvSpPr>
        <p:spPr>
          <a:xfrm>
            <a:off x="8503920" y="3090672"/>
            <a:ext cx="2880360" cy="228600"/>
          </a:xfrm>
          <a:prstGeom prst="rect">
            <a:avLst/>
          </a:prstGeom>
          <a:noFill/>
          <a:ln/>
        </p:spPr>
        <p:txBody>
          <a:bodyPr wrap="square" lIns="0" tIns="0" rIns="0" bIns="0" rtlCol="0" anchor="ctr">
            <a:normAutofit/>
          </a:bodyPr>
          <a:lstStyle/>
          <a:p>
            <a:pPr indent="0" marL="0">
              <a:buNone/>
            </a:pPr>
            <a:r>
              <a:rPr lang="en-US" sz="1400" b="1" dirty="0">
                <a:solidFill>
                  <a:srgbClr val="34D080"/>
                </a:solidFill>
              </a:rPr>
              <a:t>Data + distribution</a:t>
            </a:r>
            <a:endParaRPr lang="en-US" sz="1400" dirty="0"/>
          </a:p>
        </p:txBody>
      </p:sp>
      <p:sp>
        <p:nvSpPr>
          <p:cNvPr id="19" name="Text 17"/>
          <p:cNvSpPr/>
          <p:nvPr/>
        </p:nvSpPr>
        <p:spPr>
          <a:xfrm>
            <a:off x="8503920" y="3456432"/>
            <a:ext cx="2880360" cy="393192"/>
          </a:xfrm>
          <a:prstGeom prst="rect">
            <a:avLst/>
          </a:prstGeom>
          <a:noFill/>
          <a:ln/>
        </p:spPr>
        <p:txBody>
          <a:bodyPr wrap="square" lIns="0" tIns="0" rIns="0" bIns="0" rtlCol="0" anchor="ctr">
            <a:normAutofit/>
          </a:bodyPr>
          <a:lstStyle/>
          <a:p>
            <a:pPr indent="0" marL="0">
              <a:buNone/>
            </a:pPr>
            <a:r>
              <a:rPr lang="en-US" sz="1040" dirty="0">
                <a:solidFill>
                  <a:srgbClr val="F7FBFF"/>
                </a:solidFill>
              </a:rPr>
              <a:t>sell-through tracking, CRM, account expansion, strategic partner outreach</a:t>
            </a:r>
            <a:endParaRPr lang="en-US" sz="1040" dirty="0"/>
          </a:p>
        </p:txBody>
      </p:sp>
      <p:sp>
        <p:nvSpPr>
          <p:cNvPr id="20" name="Shape 18"/>
          <p:cNvSpPr/>
          <p:nvPr/>
        </p:nvSpPr>
        <p:spPr>
          <a:xfrm>
            <a:off x="1051560" y="5257800"/>
            <a:ext cx="10058400" cy="566928"/>
          </a:xfrm>
          <a:prstGeom prst="roundRect">
            <a:avLst>
              <a:gd name="adj" fmla="val 12903"/>
            </a:avLst>
          </a:prstGeom>
          <a:solidFill>
            <a:srgbClr val="10263A"/>
          </a:solidFill>
          <a:ln w="13970">
            <a:solidFill>
              <a:srgbClr val="D8AF55">
                <a:alpha val="85000"/>
              </a:srgbClr>
            </a:solidFill>
            <a:prstDash val="solid"/>
          </a:ln>
        </p:spPr>
      </p:sp>
      <p:sp>
        <p:nvSpPr>
          <p:cNvPr id="21" name="Text 19"/>
          <p:cNvSpPr/>
          <p:nvPr/>
        </p:nvSpPr>
        <p:spPr>
          <a:xfrm>
            <a:off x="1216152" y="5385816"/>
            <a:ext cx="9729216" cy="384048"/>
          </a:xfrm>
          <a:prstGeom prst="rect">
            <a:avLst/>
          </a:prstGeom>
          <a:noFill/>
          <a:ln/>
        </p:spPr>
        <p:txBody>
          <a:bodyPr wrap="square" lIns="0" tIns="0" rIns="0" bIns="0" rtlCol="0" anchor="ctr">
            <a:normAutofit/>
          </a:bodyPr>
          <a:lstStyle/>
          <a:p>
            <a:pPr indent="0" marL="0">
              <a:buNone/>
            </a:pPr>
            <a:r>
              <a:rPr lang="en-US" sz="1350" b="1" dirty="0">
                <a:solidFill>
                  <a:srgbClr val="F7FBFF"/>
                </a:solidFill>
              </a:rPr>
              <a:t>Target outcome: fund the next round from evidence — not hope.</a:t>
            </a:r>
            <a:endParaRPr lang="en-US" sz="1350" dirty="0"/>
          </a:p>
        </p:txBody>
      </p:sp>
      <p:sp>
        <p:nvSpPr>
          <p:cNvPr id="22" name="Text 20"/>
          <p:cNvSpPr/>
          <p:nvPr/>
        </p:nvSpPr>
        <p:spPr>
          <a:xfrm>
            <a:off x="502920" y="6537960"/>
            <a:ext cx="7223760" cy="146304"/>
          </a:xfrm>
          <a:prstGeom prst="rect">
            <a:avLst/>
          </a:prstGeom>
          <a:noFill/>
          <a:ln/>
        </p:spPr>
        <p:txBody>
          <a:bodyPr wrap="square" lIns="0" tIns="0" rIns="0" bIns="0" rtlCol="0" anchor="ctr"/>
          <a:lstStyle/>
          <a:p>
            <a:pPr indent="0" marL="0">
              <a:buNone/>
            </a:pPr>
            <a:r>
              <a:rPr lang="en-US" sz="650" dirty="0">
                <a:solidFill>
                  <a:srgbClr val="7E8CA0"/>
                </a:solidFill>
              </a:rPr>
              <a:t>Equity Alliance | Venture Capital &amp; Angel Investments | Confidential investor draft</a:t>
            </a:r>
            <a:endParaRPr lang="en-US" sz="65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bg>
      <p:bgPr>
        <a:solidFill>
          <a:srgbClr val="091B2A"/>
        </a:solidFill>
      </p:bgPr>
    </p:bg>
    <p:spTree>
      <p:nvGrpSpPr>
        <p:cNvPr id="1" name=""/>
        <p:cNvGrpSpPr/>
        <p:nvPr/>
      </p:nvGrpSpPr>
      <p:grpSpPr>
        <a:xfrm>
          <a:off x="0" y="0"/>
          <a:ext cx="0" cy="0"/>
          <a:chOff x="0" y="0"/>
          <a:chExt cx="0" cy="0"/>
        </a:xfrm>
      </p:grpSpPr>
      <p:sp>
        <p:nvSpPr>
          <p:cNvPr id="2" name="Text 0"/>
          <p:cNvSpPr/>
          <p:nvPr/>
        </p:nvSpPr>
        <p:spPr>
          <a:xfrm>
            <a:off x="502920" y="384048"/>
            <a:ext cx="8046720" cy="438912"/>
          </a:xfrm>
          <a:prstGeom prst="rect">
            <a:avLst/>
          </a:prstGeom>
          <a:noFill/>
          <a:ln/>
        </p:spPr>
        <p:txBody>
          <a:bodyPr wrap="square" lIns="0" tIns="0" rIns="0" bIns="0" rtlCol="0" anchor="ctr">
            <a:normAutofit/>
          </a:bodyPr>
          <a:lstStyle/>
          <a:p>
            <a:pPr indent="0" marL="0">
              <a:buNone/>
            </a:pPr>
            <a:r>
              <a:rPr lang="en-US" sz="2550" b="1" dirty="0">
                <a:solidFill>
                  <a:srgbClr val="F7FBFF"/>
                </a:solidFill>
                <a:latin typeface="Aptos Display" pitchFamily="34" charset="0"/>
                <a:ea typeface="Aptos Display" pitchFamily="34" charset="-122"/>
                <a:cs typeface="Aptos Display" pitchFamily="34" charset="-120"/>
              </a:rPr>
              <a:t>Investor-grade risk controls</a:t>
            </a:r>
            <a:endParaRPr lang="en-US" sz="2550" dirty="0"/>
          </a:p>
        </p:txBody>
      </p:sp>
      <p:sp>
        <p:nvSpPr>
          <p:cNvPr id="3" name="Text 1"/>
          <p:cNvSpPr/>
          <p:nvPr/>
        </p:nvSpPr>
        <p:spPr>
          <a:xfrm>
            <a:off x="530352" y="832104"/>
            <a:ext cx="7680960" cy="256032"/>
          </a:xfrm>
          <a:prstGeom prst="rect">
            <a:avLst/>
          </a:prstGeom>
          <a:noFill/>
          <a:ln/>
        </p:spPr>
        <p:txBody>
          <a:bodyPr wrap="square" lIns="0" tIns="0" rIns="0" bIns="0" rtlCol="0" anchor="ctr">
            <a:normAutofit/>
          </a:bodyPr>
          <a:lstStyle/>
          <a:p>
            <a:pPr indent="0" marL="0">
              <a:buNone/>
            </a:pPr>
            <a:r>
              <a:rPr lang="en-US" sz="950" dirty="0">
                <a:solidFill>
                  <a:srgbClr val="C8D4E3"/>
                </a:solidFill>
              </a:rPr>
              <a:t>Turn “nice brand” into an underwritable asset.</a:t>
            </a:r>
            <a:endParaRPr lang="en-US" sz="950" dirty="0"/>
          </a:p>
        </p:txBody>
      </p:sp>
      <p:sp>
        <p:nvSpPr>
          <p:cNvPr id="4" name="Shape 2"/>
          <p:cNvSpPr/>
          <p:nvPr/>
        </p:nvSpPr>
        <p:spPr>
          <a:xfrm>
            <a:off x="502920" y="1124712"/>
            <a:ext cx="1143000" cy="0"/>
          </a:xfrm>
          <a:prstGeom prst="line">
            <a:avLst/>
          </a:prstGeom>
          <a:noFill/>
          <a:ln w="25400">
            <a:solidFill>
              <a:srgbClr val="D8AF55"/>
            </a:solidFill>
            <a:prstDash val="solid"/>
          </a:ln>
        </p:spPr>
      </p:sp>
      <p:sp>
        <p:nvSpPr>
          <p:cNvPr id="5" name="Shape 3"/>
          <p:cNvSpPr/>
          <p:nvPr/>
        </p:nvSpPr>
        <p:spPr>
          <a:xfrm>
            <a:off x="731520" y="1417320"/>
            <a:ext cx="5074920" cy="1097280"/>
          </a:xfrm>
          <a:prstGeom prst="roundRect">
            <a:avLst>
              <a:gd name="adj" fmla="val 6667"/>
            </a:avLst>
          </a:prstGeom>
          <a:solidFill>
            <a:srgbClr val="0E273F"/>
          </a:solidFill>
          <a:ln w="12700">
            <a:solidFill>
              <a:srgbClr val="D8AF55">
                <a:alpha val="95000"/>
              </a:srgbClr>
            </a:solidFill>
            <a:prstDash val="solid"/>
          </a:ln>
        </p:spPr>
      </p:sp>
      <p:sp>
        <p:nvSpPr>
          <p:cNvPr id="6" name="Text 4"/>
          <p:cNvSpPr/>
          <p:nvPr/>
        </p:nvSpPr>
        <p:spPr>
          <a:xfrm>
            <a:off x="914400" y="1581912"/>
            <a:ext cx="4709160" cy="228600"/>
          </a:xfrm>
          <a:prstGeom prst="rect">
            <a:avLst/>
          </a:prstGeom>
          <a:noFill/>
          <a:ln/>
        </p:spPr>
        <p:txBody>
          <a:bodyPr wrap="square" lIns="0" tIns="0" rIns="0" bIns="0" rtlCol="0" anchor="ctr">
            <a:normAutofit/>
          </a:bodyPr>
          <a:lstStyle/>
          <a:p>
            <a:pPr indent="0" marL="0">
              <a:buNone/>
            </a:pPr>
            <a:r>
              <a:rPr lang="en-US" sz="1400" b="1" dirty="0">
                <a:solidFill>
                  <a:srgbClr val="D8AF55"/>
                </a:solidFill>
              </a:rPr>
              <a:t>Verify IP / cap rights</a:t>
            </a:r>
            <a:endParaRPr lang="en-US" sz="1400" dirty="0"/>
          </a:p>
        </p:txBody>
      </p:sp>
      <p:sp>
        <p:nvSpPr>
          <p:cNvPr id="7" name="Text 5"/>
          <p:cNvSpPr/>
          <p:nvPr/>
        </p:nvSpPr>
        <p:spPr>
          <a:xfrm>
            <a:off x="914400" y="1947672"/>
            <a:ext cx="4709160" cy="438912"/>
          </a:xfrm>
          <a:prstGeom prst="rect">
            <a:avLst/>
          </a:prstGeom>
          <a:noFill/>
          <a:ln/>
        </p:spPr>
        <p:txBody>
          <a:bodyPr wrap="square" lIns="0" tIns="0" rIns="0" bIns="0" rtlCol="0" anchor="ctr">
            <a:normAutofit/>
          </a:bodyPr>
          <a:lstStyle/>
          <a:p>
            <a:pPr indent="0" marL="0">
              <a:buNone/>
            </a:pPr>
            <a:r>
              <a:rPr lang="en-US" sz="1040" dirty="0">
                <a:solidFill>
                  <a:srgbClr val="F7FBFF"/>
                </a:solidFill>
              </a:rPr>
              <a:t>Confirm patent/license/supplier rights and freedom to operate.</a:t>
            </a:r>
            <a:endParaRPr lang="en-US" sz="1040" dirty="0"/>
          </a:p>
        </p:txBody>
      </p:sp>
      <p:sp>
        <p:nvSpPr>
          <p:cNvPr id="8" name="Shape 6"/>
          <p:cNvSpPr/>
          <p:nvPr/>
        </p:nvSpPr>
        <p:spPr>
          <a:xfrm>
            <a:off x="6355080" y="1417320"/>
            <a:ext cx="5074920" cy="1097280"/>
          </a:xfrm>
          <a:prstGeom prst="roundRect">
            <a:avLst>
              <a:gd name="adj" fmla="val 6667"/>
            </a:avLst>
          </a:prstGeom>
          <a:solidFill>
            <a:srgbClr val="0E273F"/>
          </a:solidFill>
          <a:ln w="12700">
            <a:solidFill>
              <a:srgbClr val="54C7FF">
                <a:alpha val="95000"/>
              </a:srgbClr>
            </a:solidFill>
            <a:prstDash val="solid"/>
          </a:ln>
        </p:spPr>
      </p:sp>
      <p:sp>
        <p:nvSpPr>
          <p:cNvPr id="9" name="Text 7"/>
          <p:cNvSpPr/>
          <p:nvPr/>
        </p:nvSpPr>
        <p:spPr>
          <a:xfrm>
            <a:off x="6537960" y="1581912"/>
            <a:ext cx="4709160" cy="228600"/>
          </a:xfrm>
          <a:prstGeom prst="rect">
            <a:avLst/>
          </a:prstGeom>
          <a:noFill/>
          <a:ln/>
        </p:spPr>
        <p:txBody>
          <a:bodyPr wrap="square" lIns="0" tIns="0" rIns="0" bIns="0" rtlCol="0" anchor="ctr">
            <a:normAutofit/>
          </a:bodyPr>
          <a:lstStyle/>
          <a:p>
            <a:pPr indent="0" marL="0">
              <a:buNone/>
            </a:pPr>
            <a:r>
              <a:rPr lang="en-US" sz="1400" b="1" dirty="0">
                <a:solidFill>
                  <a:srgbClr val="54C7FF"/>
                </a:solidFill>
              </a:rPr>
              <a:t>Prove stability</a:t>
            </a:r>
            <a:endParaRPr lang="en-US" sz="1400" dirty="0"/>
          </a:p>
        </p:txBody>
      </p:sp>
      <p:sp>
        <p:nvSpPr>
          <p:cNvPr id="10" name="Text 8"/>
          <p:cNvSpPr/>
          <p:nvPr/>
        </p:nvSpPr>
        <p:spPr>
          <a:xfrm>
            <a:off x="6537960" y="1947672"/>
            <a:ext cx="4709160" cy="438912"/>
          </a:xfrm>
          <a:prstGeom prst="rect">
            <a:avLst/>
          </a:prstGeom>
          <a:noFill/>
          <a:ln/>
        </p:spPr>
        <p:txBody>
          <a:bodyPr wrap="square" lIns="0" tIns="0" rIns="0" bIns="0" rtlCol="0" anchor="ctr">
            <a:normAutofit/>
          </a:bodyPr>
          <a:lstStyle/>
          <a:p>
            <a:pPr indent="0" marL="0">
              <a:buNone/>
            </a:pPr>
            <a:r>
              <a:rPr lang="en-US" sz="1040" dirty="0">
                <a:solidFill>
                  <a:srgbClr val="F7FBFF"/>
                </a:solidFill>
              </a:rPr>
              <a:t>Attach current lab/stability data for fresh-dose claims and shelf life.</a:t>
            </a:r>
            <a:endParaRPr lang="en-US" sz="1040" dirty="0"/>
          </a:p>
        </p:txBody>
      </p:sp>
      <p:sp>
        <p:nvSpPr>
          <p:cNvPr id="11" name="Shape 9"/>
          <p:cNvSpPr/>
          <p:nvPr/>
        </p:nvSpPr>
        <p:spPr>
          <a:xfrm>
            <a:off x="731520" y="3017520"/>
            <a:ext cx="5074920" cy="1097280"/>
          </a:xfrm>
          <a:prstGeom prst="roundRect">
            <a:avLst>
              <a:gd name="adj" fmla="val 6667"/>
            </a:avLst>
          </a:prstGeom>
          <a:solidFill>
            <a:srgbClr val="0E273F"/>
          </a:solidFill>
          <a:ln w="12700">
            <a:solidFill>
              <a:srgbClr val="34D080">
                <a:alpha val="95000"/>
              </a:srgbClr>
            </a:solidFill>
            <a:prstDash val="solid"/>
          </a:ln>
        </p:spPr>
      </p:sp>
      <p:sp>
        <p:nvSpPr>
          <p:cNvPr id="12" name="Text 10"/>
          <p:cNvSpPr/>
          <p:nvPr/>
        </p:nvSpPr>
        <p:spPr>
          <a:xfrm>
            <a:off x="914400" y="3182112"/>
            <a:ext cx="4709160" cy="228600"/>
          </a:xfrm>
          <a:prstGeom prst="rect">
            <a:avLst/>
          </a:prstGeom>
          <a:noFill/>
          <a:ln/>
        </p:spPr>
        <p:txBody>
          <a:bodyPr wrap="square" lIns="0" tIns="0" rIns="0" bIns="0" rtlCol="0" anchor="ctr">
            <a:normAutofit/>
          </a:bodyPr>
          <a:lstStyle/>
          <a:p>
            <a:pPr indent="0" marL="0">
              <a:buNone/>
            </a:pPr>
            <a:r>
              <a:rPr lang="en-US" sz="1400" b="1" dirty="0">
                <a:solidFill>
                  <a:srgbClr val="34D080"/>
                </a:solidFill>
              </a:rPr>
              <a:t>Lock unit economics</a:t>
            </a:r>
            <a:endParaRPr lang="en-US" sz="1400" dirty="0"/>
          </a:p>
        </p:txBody>
      </p:sp>
      <p:sp>
        <p:nvSpPr>
          <p:cNvPr id="13" name="Text 11"/>
          <p:cNvSpPr/>
          <p:nvPr/>
        </p:nvSpPr>
        <p:spPr>
          <a:xfrm>
            <a:off x="914400" y="3547872"/>
            <a:ext cx="4709160" cy="438912"/>
          </a:xfrm>
          <a:prstGeom prst="rect">
            <a:avLst/>
          </a:prstGeom>
          <a:noFill/>
          <a:ln/>
        </p:spPr>
        <p:txBody>
          <a:bodyPr wrap="square" lIns="0" tIns="0" rIns="0" bIns="0" rtlCol="0" anchor="ctr">
            <a:normAutofit/>
          </a:bodyPr>
          <a:lstStyle/>
          <a:p>
            <a:pPr indent="0" marL="0">
              <a:buNone/>
            </a:pPr>
            <a:r>
              <a:rPr lang="en-US" sz="1040" dirty="0">
                <a:solidFill>
                  <a:srgbClr val="F7FBFF"/>
                </a:solidFill>
              </a:rPr>
              <a:t>Final COGS, MOQ, logistics, retail price, distributor margin.</a:t>
            </a:r>
            <a:endParaRPr lang="en-US" sz="1040" dirty="0"/>
          </a:p>
        </p:txBody>
      </p:sp>
      <p:sp>
        <p:nvSpPr>
          <p:cNvPr id="14" name="Shape 12"/>
          <p:cNvSpPr/>
          <p:nvPr/>
        </p:nvSpPr>
        <p:spPr>
          <a:xfrm>
            <a:off x="6355080" y="3017520"/>
            <a:ext cx="5074920" cy="1097280"/>
          </a:xfrm>
          <a:prstGeom prst="roundRect">
            <a:avLst>
              <a:gd name="adj" fmla="val 6667"/>
            </a:avLst>
          </a:prstGeom>
          <a:solidFill>
            <a:srgbClr val="0E273F"/>
          </a:solidFill>
          <a:ln w="12700">
            <a:solidFill>
              <a:srgbClr val="FF5BA8">
                <a:alpha val="95000"/>
              </a:srgbClr>
            </a:solidFill>
            <a:prstDash val="solid"/>
          </a:ln>
        </p:spPr>
      </p:sp>
      <p:sp>
        <p:nvSpPr>
          <p:cNvPr id="15" name="Text 13"/>
          <p:cNvSpPr/>
          <p:nvPr/>
        </p:nvSpPr>
        <p:spPr>
          <a:xfrm>
            <a:off x="6537960" y="3182112"/>
            <a:ext cx="4709160" cy="228600"/>
          </a:xfrm>
          <a:prstGeom prst="rect">
            <a:avLst/>
          </a:prstGeom>
          <a:noFill/>
          <a:ln/>
        </p:spPr>
        <p:txBody>
          <a:bodyPr wrap="square" lIns="0" tIns="0" rIns="0" bIns="0" rtlCol="0" anchor="ctr">
            <a:normAutofit/>
          </a:bodyPr>
          <a:lstStyle/>
          <a:p>
            <a:pPr indent="0" marL="0">
              <a:buNone/>
            </a:pPr>
            <a:r>
              <a:rPr lang="en-US" sz="1400" b="1" dirty="0">
                <a:solidFill>
                  <a:srgbClr val="FF5BA8"/>
                </a:solidFill>
              </a:rPr>
              <a:t>Evidence current demand</a:t>
            </a:r>
            <a:endParaRPr lang="en-US" sz="1400" dirty="0"/>
          </a:p>
        </p:txBody>
      </p:sp>
      <p:sp>
        <p:nvSpPr>
          <p:cNvPr id="16" name="Text 14"/>
          <p:cNvSpPr/>
          <p:nvPr/>
        </p:nvSpPr>
        <p:spPr>
          <a:xfrm>
            <a:off x="6537960" y="3547872"/>
            <a:ext cx="4709160" cy="438912"/>
          </a:xfrm>
          <a:prstGeom prst="rect">
            <a:avLst/>
          </a:prstGeom>
          <a:noFill/>
          <a:ln/>
        </p:spPr>
        <p:txBody>
          <a:bodyPr wrap="square" lIns="0" tIns="0" rIns="0" bIns="0" rtlCol="0" anchor="ctr">
            <a:normAutofit/>
          </a:bodyPr>
          <a:lstStyle/>
          <a:p>
            <a:pPr indent="0" marL="0">
              <a:buNone/>
            </a:pPr>
            <a:r>
              <a:rPr lang="en-US" sz="1040" dirty="0">
                <a:solidFill>
                  <a:srgbClr val="F7FBFF"/>
                </a:solidFill>
              </a:rPr>
              <a:t>Pilot sell-through, repeat purchase and customer feedback.</a:t>
            </a:r>
            <a:endParaRPr lang="en-US" sz="1040" dirty="0"/>
          </a:p>
        </p:txBody>
      </p:sp>
      <p:sp>
        <p:nvSpPr>
          <p:cNvPr id="17" name="Shape 15"/>
          <p:cNvSpPr/>
          <p:nvPr/>
        </p:nvSpPr>
        <p:spPr>
          <a:xfrm>
            <a:off x="960120" y="5166360"/>
            <a:ext cx="10195560" cy="621792"/>
          </a:xfrm>
          <a:prstGeom prst="roundRect">
            <a:avLst>
              <a:gd name="adj" fmla="val 11765"/>
            </a:avLst>
          </a:prstGeom>
          <a:solidFill>
            <a:srgbClr val="10263A"/>
          </a:solidFill>
          <a:ln w="13970">
            <a:solidFill>
              <a:srgbClr val="D8AF55">
                <a:alpha val="85000"/>
              </a:srgbClr>
            </a:solidFill>
            <a:prstDash val="solid"/>
          </a:ln>
        </p:spPr>
      </p:sp>
      <p:sp>
        <p:nvSpPr>
          <p:cNvPr id="18" name="Text 16"/>
          <p:cNvSpPr/>
          <p:nvPr/>
        </p:nvSpPr>
        <p:spPr>
          <a:xfrm>
            <a:off x="1124712" y="5294376"/>
            <a:ext cx="9866376" cy="438912"/>
          </a:xfrm>
          <a:prstGeom prst="rect">
            <a:avLst/>
          </a:prstGeom>
          <a:noFill/>
          <a:ln/>
        </p:spPr>
        <p:txBody>
          <a:bodyPr wrap="square" lIns="0" tIns="0" rIns="0" bIns="0" rtlCol="0" anchor="ctr">
            <a:normAutofit/>
          </a:bodyPr>
          <a:lstStyle/>
          <a:p>
            <a:pPr indent="0" marL="0">
              <a:buNone/>
            </a:pPr>
            <a:r>
              <a:rPr lang="en-US" sz="1350" b="1" dirty="0">
                <a:solidFill>
                  <a:srgbClr val="F7FBFF"/>
                </a:solidFill>
              </a:rPr>
              <a:t>The historical asset gets attention. Current diligence and sell-through unlock capital.</a:t>
            </a:r>
            <a:endParaRPr lang="en-US" sz="1350" dirty="0"/>
          </a:p>
        </p:txBody>
      </p:sp>
      <p:sp>
        <p:nvSpPr>
          <p:cNvPr id="19" name="Text 17"/>
          <p:cNvSpPr/>
          <p:nvPr/>
        </p:nvSpPr>
        <p:spPr>
          <a:xfrm>
            <a:off x="502920" y="6537960"/>
            <a:ext cx="7223760" cy="146304"/>
          </a:xfrm>
          <a:prstGeom prst="rect">
            <a:avLst/>
          </a:prstGeom>
          <a:noFill/>
          <a:ln/>
        </p:spPr>
        <p:txBody>
          <a:bodyPr wrap="square" lIns="0" tIns="0" rIns="0" bIns="0" rtlCol="0" anchor="ctr"/>
          <a:lstStyle/>
          <a:p>
            <a:pPr indent="0" marL="0">
              <a:buNone/>
            </a:pPr>
            <a:r>
              <a:rPr lang="en-US" sz="650" dirty="0">
                <a:solidFill>
                  <a:srgbClr val="7E8CA0"/>
                </a:solidFill>
              </a:rPr>
              <a:t>Equity Alliance | Venture Capital &amp; Angel Investments | Confidential investor draft</a:t>
            </a:r>
            <a:endParaRPr lang="en-US" sz="65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bg>
      <p:bgPr>
        <a:solidFill>
          <a:srgbClr val="071523"/>
        </a:solidFill>
      </p:bgPr>
    </p:bg>
    <p:spTree>
      <p:nvGrpSpPr>
        <p:cNvPr id="1" name=""/>
        <p:cNvGrpSpPr/>
        <p:nvPr/>
      </p:nvGrpSpPr>
      <p:grpSpPr>
        <a:xfrm>
          <a:off x="0" y="0"/>
          <a:ext cx="0" cy="0"/>
          <a:chOff x="0" y="0"/>
          <a:chExt cx="0" cy="0"/>
        </a:xfrm>
      </p:grpSpPr>
      <p:pic>
        <p:nvPicPr>
          <p:cNvPr id="2" name="Image 0" descr="/mnt/data/Image 3(20260824-122821).jpeg">    </p:cNvPr>
          <p:cNvPicPr>
            <a:picLocks noChangeAspect="1"/>
          </p:cNvPicPr>
          <p:nvPr/>
        </p:nvPicPr>
        <p:blipFill>
          <a:blip r:embed="rId1"/>
          <a:srcRect l="19732" r="19732" t="0" b="0"/>
          <a:stretch/>
        </p:blipFill>
        <p:spPr>
          <a:xfrm>
            <a:off x="6446520" y="960120"/>
            <a:ext cx="5166360" cy="4800600"/>
          </a:xfrm>
          <a:prstGeom prst="rect">
            <a:avLst/>
          </a:prstGeom>
        </p:spPr>
      </p:pic>
      <p:sp>
        <p:nvSpPr>
          <p:cNvPr id="3" name="Text 0"/>
          <p:cNvSpPr/>
          <p:nvPr/>
        </p:nvSpPr>
        <p:spPr>
          <a:xfrm>
            <a:off x="658368" y="1847088"/>
            <a:ext cx="5715000" cy="1417320"/>
          </a:xfrm>
          <a:prstGeom prst="rect">
            <a:avLst/>
          </a:prstGeom>
          <a:noFill/>
          <a:ln/>
        </p:spPr>
        <p:txBody>
          <a:bodyPr wrap="square" lIns="0" tIns="0" rIns="0" bIns="0" rtlCol="0" anchor="ctr">
            <a:normAutofit/>
          </a:bodyPr>
          <a:lstStyle/>
          <a:p>
            <a:pPr indent="0" marL="0">
              <a:buNone/>
            </a:pPr>
            <a:r>
              <a:rPr lang="en-US" sz="3000" b="1" dirty="0">
                <a:solidFill>
                  <a:srgbClr val="F7FBFF"/>
                </a:solidFill>
                <a:latin typeface="Aptos Display" pitchFamily="34" charset="0"/>
                <a:ea typeface="Aptos Display" pitchFamily="34" charset="-122"/>
                <a:cs typeface="Aptos Display" pitchFamily="34" charset="-120"/>
              </a:rPr>
              <a:t>Stream has already been on shelf.</a:t>
            </a:r>
            <a:endParaRPr lang="en-US" sz="3000" dirty="0"/>
          </a:p>
          <a:p>
            <a:pPr indent="0" marL="0">
              <a:buNone/>
            </a:pPr>
            <a:r>
              <a:rPr lang="en-US" sz="3000" b="1" dirty="0">
                <a:solidFill>
                  <a:srgbClr val="F7FBFF"/>
                </a:solidFill>
                <a:latin typeface="Aptos Display" pitchFamily="34" charset="0"/>
                <a:ea typeface="Aptos Display" pitchFamily="34" charset="-122"/>
                <a:cs typeface="Aptos Display" pitchFamily="34" charset="-120"/>
              </a:rPr>
              <a:t>Now relaunch it with proof, focus and capital discipline.</a:t>
            </a:r>
            <a:endParaRPr lang="en-US" sz="3000" dirty="0"/>
          </a:p>
        </p:txBody>
      </p:sp>
      <p:sp>
        <p:nvSpPr>
          <p:cNvPr id="4" name="Text 1"/>
          <p:cNvSpPr/>
          <p:nvPr/>
        </p:nvSpPr>
        <p:spPr>
          <a:xfrm>
            <a:off x="685800" y="3657600"/>
            <a:ext cx="5303520" cy="256032"/>
          </a:xfrm>
          <a:prstGeom prst="rect">
            <a:avLst/>
          </a:prstGeom>
          <a:noFill/>
          <a:ln/>
        </p:spPr>
        <p:txBody>
          <a:bodyPr wrap="square" lIns="0" tIns="0" rIns="0" bIns="0" rtlCol="0" anchor="ctr"/>
          <a:lstStyle/>
          <a:p>
            <a:pPr indent="0" marL="0">
              <a:buNone/>
            </a:pPr>
            <a:r>
              <a:rPr lang="en-US" sz="1350" b="1" dirty="0">
                <a:solidFill>
                  <a:srgbClr val="D8AF55"/>
                </a:solidFill>
              </a:rPr>
              <a:t>Equity Alliance | Venture Capital &amp; Angel Investments</a:t>
            </a:r>
            <a:endParaRPr lang="en-US" sz="1350" dirty="0"/>
          </a:p>
        </p:txBody>
      </p:sp>
      <p:sp>
        <p:nvSpPr>
          <p:cNvPr id="5" name="Text 2"/>
          <p:cNvSpPr/>
          <p:nvPr/>
        </p:nvSpPr>
        <p:spPr>
          <a:xfrm>
            <a:off x="685800" y="4041648"/>
            <a:ext cx="5349240" cy="384048"/>
          </a:xfrm>
          <a:prstGeom prst="rect">
            <a:avLst/>
          </a:prstGeom>
          <a:noFill/>
          <a:ln/>
        </p:spPr>
        <p:txBody>
          <a:bodyPr wrap="square" lIns="0" tIns="0" rIns="0" bIns="0" rtlCol="0" anchor="ctr">
            <a:normAutofit/>
          </a:bodyPr>
          <a:lstStyle/>
          <a:p>
            <a:pPr indent="0" marL="0">
              <a:buNone/>
            </a:pPr>
            <a:r>
              <a:rPr lang="en-US" sz="1200" dirty="0">
                <a:solidFill>
                  <a:srgbClr val="C8D4E3"/>
                </a:solidFill>
              </a:rPr>
              <a:t>Next step: confirm ownership/IP, final formulas, cap supplier, production economics, and opening investment terms.</a:t>
            </a:r>
            <a:endParaRPr lang="en-US" sz="1200" dirty="0"/>
          </a:p>
        </p:txBody>
      </p:sp>
      <p:sp>
        <p:nvSpPr>
          <p:cNvPr id="6" name="Text 3"/>
          <p:cNvSpPr/>
          <p:nvPr/>
        </p:nvSpPr>
        <p:spPr>
          <a:xfrm>
            <a:off x="502920" y="6537960"/>
            <a:ext cx="7223760" cy="146304"/>
          </a:xfrm>
          <a:prstGeom prst="rect">
            <a:avLst/>
          </a:prstGeom>
          <a:noFill/>
          <a:ln/>
        </p:spPr>
        <p:txBody>
          <a:bodyPr wrap="square" lIns="0" tIns="0" rIns="0" bIns="0" rtlCol="0" anchor="ctr"/>
          <a:lstStyle/>
          <a:p>
            <a:pPr indent="0" marL="0">
              <a:buNone/>
            </a:pPr>
            <a:r>
              <a:rPr lang="en-US" sz="650" dirty="0">
                <a:solidFill>
                  <a:srgbClr val="7E8CA0"/>
                </a:solidFill>
              </a:rPr>
              <a:t>Equity Alliance | Venture Capital &amp; Angel Investments | Confidential investor draft</a:t>
            </a:r>
            <a:endParaRPr lang="en-US" sz="65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071523"/>
        </a:solidFill>
      </p:bgPr>
    </p:bg>
    <p:spTree>
      <p:nvGrpSpPr>
        <p:cNvPr id="1" name=""/>
        <p:cNvGrpSpPr/>
        <p:nvPr/>
      </p:nvGrpSpPr>
      <p:grpSpPr>
        <a:xfrm>
          <a:off x="0" y="0"/>
          <a:ext cx="0" cy="0"/>
          <a:chOff x="0" y="0"/>
          <a:chExt cx="0" cy="0"/>
        </a:xfrm>
      </p:grpSpPr>
      <p:sp>
        <p:nvSpPr>
          <p:cNvPr id="2" name="Text 0"/>
          <p:cNvSpPr/>
          <p:nvPr/>
        </p:nvSpPr>
        <p:spPr>
          <a:xfrm>
            <a:off x="502920" y="384048"/>
            <a:ext cx="8046720" cy="438912"/>
          </a:xfrm>
          <a:prstGeom prst="rect">
            <a:avLst/>
          </a:prstGeom>
          <a:noFill/>
          <a:ln/>
        </p:spPr>
        <p:txBody>
          <a:bodyPr wrap="square" lIns="0" tIns="0" rIns="0" bIns="0" rtlCol="0" anchor="ctr">
            <a:normAutofit/>
          </a:bodyPr>
          <a:lstStyle/>
          <a:p>
            <a:pPr indent="0" marL="0">
              <a:buNone/>
            </a:pPr>
            <a:r>
              <a:rPr lang="en-US" sz="2550" b="1" dirty="0">
                <a:solidFill>
                  <a:srgbClr val="F7FBFF"/>
                </a:solidFill>
                <a:latin typeface="Aptos Display" pitchFamily="34" charset="0"/>
                <a:ea typeface="Aptos Display" pitchFamily="34" charset="-122"/>
                <a:cs typeface="Aptos Display" pitchFamily="34" charset="-120"/>
              </a:rPr>
              <a:t>The investment thesis</a:t>
            </a:r>
            <a:endParaRPr lang="en-US" sz="2550" dirty="0"/>
          </a:p>
        </p:txBody>
      </p:sp>
      <p:sp>
        <p:nvSpPr>
          <p:cNvPr id="3" name="Text 1"/>
          <p:cNvSpPr/>
          <p:nvPr/>
        </p:nvSpPr>
        <p:spPr>
          <a:xfrm>
            <a:off x="530352" y="832104"/>
            <a:ext cx="7680960" cy="256032"/>
          </a:xfrm>
          <a:prstGeom prst="rect">
            <a:avLst/>
          </a:prstGeom>
          <a:noFill/>
          <a:ln/>
        </p:spPr>
        <p:txBody>
          <a:bodyPr wrap="square" lIns="0" tIns="0" rIns="0" bIns="0" rtlCol="0" anchor="ctr">
            <a:normAutofit/>
          </a:bodyPr>
          <a:lstStyle/>
          <a:p>
            <a:pPr indent="0" marL="0">
              <a:buNone/>
            </a:pPr>
            <a:r>
              <a:rPr lang="en-US" sz="950" dirty="0">
                <a:solidFill>
                  <a:srgbClr val="C8D4E3"/>
                </a:solidFill>
              </a:rPr>
              <a:t>A relaunch opportunity with evidence of past product-market resonance.</a:t>
            </a:r>
            <a:endParaRPr lang="en-US" sz="950" dirty="0"/>
          </a:p>
        </p:txBody>
      </p:sp>
      <p:sp>
        <p:nvSpPr>
          <p:cNvPr id="4" name="Shape 2"/>
          <p:cNvSpPr/>
          <p:nvPr/>
        </p:nvSpPr>
        <p:spPr>
          <a:xfrm>
            <a:off x="502920" y="1124712"/>
            <a:ext cx="1143000" cy="0"/>
          </a:xfrm>
          <a:prstGeom prst="line">
            <a:avLst/>
          </a:prstGeom>
          <a:noFill/>
          <a:ln w="25400">
            <a:solidFill>
              <a:srgbClr val="D8AF55"/>
            </a:solidFill>
            <a:prstDash val="solid"/>
          </a:ln>
        </p:spPr>
      </p:sp>
      <p:pic>
        <p:nvPicPr>
          <p:cNvPr id="5" name="Image 0" descr="/mnt/data/Image 4(20260824-123013).jpeg">    </p:cNvPr>
          <p:cNvPicPr>
            <a:picLocks noChangeAspect="1"/>
          </p:cNvPicPr>
          <p:nvPr/>
        </p:nvPicPr>
        <p:blipFill>
          <a:blip r:embed="rId1"/>
          <a:srcRect l="0" r="0" t="12723" b="12723"/>
          <a:stretch/>
        </p:blipFill>
        <p:spPr>
          <a:xfrm>
            <a:off x="7315200" y="1234440"/>
            <a:ext cx="4251960" cy="4663440"/>
          </a:xfrm>
          <a:prstGeom prst="rect">
            <a:avLst/>
          </a:prstGeom>
        </p:spPr>
      </p:pic>
      <p:sp>
        <p:nvSpPr>
          <p:cNvPr id="6" name="Shape 3"/>
          <p:cNvSpPr/>
          <p:nvPr/>
        </p:nvSpPr>
        <p:spPr>
          <a:xfrm>
            <a:off x="7132320" y="1234440"/>
            <a:ext cx="4434840" cy="4663440"/>
          </a:xfrm>
          <a:prstGeom prst="rect">
            <a:avLst/>
          </a:prstGeom>
          <a:solidFill>
            <a:srgbClr val="071523">
              <a:alpha val="60000"/>
            </a:srgbClr>
          </a:solidFill>
          <a:ln w="12700">
            <a:solidFill>
              <a:srgbClr val="071523">
                <a:alpha val="0"/>
              </a:srgbClr>
            </a:solidFill>
            <a:prstDash val="solid"/>
          </a:ln>
        </p:spPr>
      </p:sp>
      <p:sp>
        <p:nvSpPr>
          <p:cNvPr id="7" name="Shape 4"/>
          <p:cNvSpPr/>
          <p:nvPr/>
        </p:nvSpPr>
        <p:spPr>
          <a:xfrm>
            <a:off x="685800" y="1417320"/>
            <a:ext cx="5715000" cy="914400"/>
          </a:xfrm>
          <a:prstGeom prst="roundRect">
            <a:avLst>
              <a:gd name="adj" fmla="val 8000"/>
            </a:avLst>
          </a:prstGeom>
          <a:solidFill>
            <a:srgbClr val="10263A"/>
          </a:solidFill>
          <a:ln w="13970">
            <a:solidFill>
              <a:srgbClr val="D8AF55">
                <a:alpha val="85000"/>
              </a:srgbClr>
            </a:solidFill>
            <a:prstDash val="solid"/>
          </a:ln>
        </p:spPr>
      </p:sp>
      <p:sp>
        <p:nvSpPr>
          <p:cNvPr id="8" name="Text 5"/>
          <p:cNvSpPr/>
          <p:nvPr/>
        </p:nvSpPr>
        <p:spPr>
          <a:xfrm>
            <a:off x="850392" y="1545336"/>
            <a:ext cx="5385816" cy="731520"/>
          </a:xfrm>
          <a:prstGeom prst="rect">
            <a:avLst/>
          </a:prstGeom>
          <a:noFill/>
          <a:ln/>
        </p:spPr>
        <p:txBody>
          <a:bodyPr wrap="square" lIns="0" tIns="0" rIns="0" bIns="0" rtlCol="0" anchor="ctr">
            <a:normAutofit/>
          </a:bodyPr>
          <a:lstStyle/>
          <a:p>
            <a:pPr indent="0" marL="0">
              <a:buNone/>
            </a:pPr>
            <a:r>
              <a:rPr lang="en-US" sz="1350" b="1" dirty="0">
                <a:solidFill>
                  <a:srgbClr val="F7FBFF"/>
                </a:solidFill>
              </a:rPr>
              <a:t>Stream is not a blank-page beverage idea. It has product heritage, retail proof, awards, press and an intuitive technological reason-to-believe.</a:t>
            </a:r>
            <a:endParaRPr lang="en-US" sz="1350" dirty="0"/>
          </a:p>
        </p:txBody>
      </p:sp>
      <p:sp>
        <p:nvSpPr>
          <p:cNvPr id="9" name="Text 6"/>
          <p:cNvSpPr/>
          <p:nvPr/>
        </p:nvSpPr>
        <p:spPr>
          <a:xfrm>
            <a:off x="777240" y="2788920"/>
            <a:ext cx="5394960" cy="2057400"/>
          </a:xfrm>
          <a:prstGeom prst="rect">
            <a:avLst/>
          </a:prstGeom>
          <a:noFill/>
          <a:ln/>
        </p:spPr>
        <p:txBody>
          <a:bodyPr wrap="square" lIns="508" tIns="508" rIns="508" bIns="508" rtlCol="0" anchor="ctr">
            <a:normAutofit/>
          </a:bodyPr>
          <a:lstStyle/>
          <a:p>
            <a:r>
              <a:rPr lang="en-US" sz="1500" dirty="0">
                <a:solidFill>
                  <a:srgbClr val="F7FBFF"/>
                </a:solidFill>
              </a:rPr>
              <a:t>Category tailwinds: consumers are increasingly choosing drinks by desired function — energy, focus, hydration, gut health, relaxation or social wellness.</a:t>
            </a:r>
            <a:endParaRPr lang="en-US" sz="1500" dirty="0"/>
          </a:p>
          <a:p>
            <a:r>
              <a:rPr lang="en-US" sz="1500" dirty="0">
                <a:solidFill>
                  <a:srgbClr val="F7FBFF"/>
                </a:solidFill>
              </a:rPr>
              <a:t>Product edge: fresh-dose cap protects vitamins and functional ingredients until consumption.</a:t>
            </a:r>
            <a:endParaRPr lang="en-US" sz="1500" dirty="0"/>
          </a:p>
          <a:p>
            <a:r>
              <a:rPr lang="en-US" sz="1500" dirty="0">
                <a:solidFill>
                  <a:srgbClr val="F7FBFF"/>
                </a:solidFill>
              </a:rPr>
              <a:t>VC angle: fund a disciplined reactivation, validate today’s economics, then scale with retail velocity and strategic optionality.</a:t>
            </a:r>
            <a:endParaRPr lang="en-US" sz="1500" dirty="0"/>
          </a:p>
        </p:txBody>
      </p:sp>
      <p:sp>
        <p:nvSpPr>
          <p:cNvPr id="10" name="Text 7"/>
          <p:cNvSpPr/>
          <p:nvPr/>
        </p:nvSpPr>
        <p:spPr>
          <a:xfrm>
            <a:off x="502920" y="6537960"/>
            <a:ext cx="7223760" cy="146304"/>
          </a:xfrm>
          <a:prstGeom prst="rect">
            <a:avLst/>
          </a:prstGeom>
          <a:noFill/>
          <a:ln/>
        </p:spPr>
        <p:txBody>
          <a:bodyPr wrap="square" lIns="0" tIns="0" rIns="0" bIns="0" rtlCol="0" anchor="ctr"/>
          <a:lstStyle/>
          <a:p>
            <a:pPr indent="0" marL="0">
              <a:buNone/>
            </a:pPr>
            <a:r>
              <a:rPr lang="en-US" sz="650" dirty="0">
                <a:solidFill>
                  <a:srgbClr val="7E8CA0"/>
                </a:solidFill>
              </a:rPr>
              <a:t>Equity Alliance | Venture Capital &amp; Angel Investments | Confidential investor draft</a:t>
            </a:r>
            <a:endParaRPr lang="en-US" sz="65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0B1C2C"/>
        </a:solidFill>
      </p:bgPr>
    </p:bg>
    <p:spTree>
      <p:nvGrpSpPr>
        <p:cNvPr id="1" name=""/>
        <p:cNvGrpSpPr/>
        <p:nvPr/>
      </p:nvGrpSpPr>
      <p:grpSpPr>
        <a:xfrm>
          <a:off x="0" y="0"/>
          <a:ext cx="0" cy="0"/>
          <a:chOff x="0" y="0"/>
          <a:chExt cx="0" cy="0"/>
        </a:xfrm>
      </p:grpSpPr>
      <p:sp>
        <p:nvSpPr>
          <p:cNvPr id="2" name="Text 0"/>
          <p:cNvSpPr/>
          <p:nvPr/>
        </p:nvSpPr>
        <p:spPr>
          <a:xfrm>
            <a:off x="502920" y="384048"/>
            <a:ext cx="8046720" cy="438912"/>
          </a:xfrm>
          <a:prstGeom prst="rect">
            <a:avLst/>
          </a:prstGeom>
          <a:noFill/>
          <a:ln/>
        </p:spPr>
        <p:txBody>
          <a:bodyPr wrap="square" lIns="0" tIns="0" rIns="0" bIns="0" rtlCol="0" anchor="ctr">
            <a:normAutofit/>
          </a:bodyPr>
          <a:lstStyle/>
          <a:p>
            <a:pPr indent="0" marL="0">
              <a:buNone/>
            </a:pPr>
            <a:r>
              <a:rPr lang="en-US" sz="2550" b="1" dirty="0">
                <a:solidFill>
                  <a:srgbClr val="F7FBFF"/>
                </a:solidFill>
                <a:latin typeface="Aptos Display" pitchFamily="34" charset="0"/>
                <a:ea typeface="Aptos Display" pitchFamily="34" charset="-122"/>
                <a:cs typeface="Aptos Display" pitchFamily="34" charset="-120"/>
              </a:rPr>
              <a:t>The functional beverage market is expanding</a:t>
            </a:r>
            <a:endParaRPr lang="en-US" sz="2550" dirty="0"/>
          </a:p>
        </p:txBody>
      </p:sp>
      <p:sp>
        <p:nvSpPr>
          <p:cNvPr id="3" name="Text 1"/>
          <p:cNvSpPr/>
          <p:nvPr/>
        </p:nvSpPr>
        <p:spPr>
          <a:xfrm>
            <a:off x="530352" y="832104"/>
            <a:ext cx="7680960" cy="256032"/>
          </a:xfrm>
          <a:prstGeom prst="rect">
            <a:avLst/>
          </a:prstGeom>
          <a:noFill/>
          <a:ln/>
        </p:spPr>
        <p:txBody>
          <a:bodyPr wrap="square" lIns="0" tIns="0" rIns="0" bIns="0" rtlCol="0" anchor="ctr">
            <a:normAutofit/>
          </a:bodyPr>
          <a:lstStyle/>
          <a:p>
            <a:pPr indent="0" marL="0">
              <a:buNone/>
            </a:pPr>
            <a:r>
              <a:rPr lang="en-US" sz="950" dirty="0">
                <a:solidFill>
                  <a:srgbClr val="C8D4E3"/>
                </a:solidFill>
              </a:rPr>
              <a:t>Large category, fast-growing use cases, and strategic-buyer interest.</a:t>
            </a:r>
            <a:endParaRPr lang="en-US" sz="950" dirty="0"/>
          </a:p>
        </p:txBody>
      </p:sp>
      <p:sp>
        <p:nvSpPr>
          <p:cNvPr id="4" name="Shape 2"/>
          <p:cNvSpPr/>
          <p:nvPr/>
        </p:nvSpPr>
        <p:spPr>
          <a:xfrm>
            <a:off x="502920" y="1124712"/>
            <a:ext cx="1143000" cy="0"/>
          </a:xfrm>
          <a:prstGeom prst="line">
            <a:avLst/>
          </a:prstGeom>
          <a:noFill/>
          <a:ln w="25400">
            <a:solidFill>
              <a:srgbClr val="D8AF55"/>
            </a:solidFill>
            <a:prstDash val="solid"/>
          </a:ln>
        </p:spPr>
      </p:sp>
      <p:sp>
        <p:nvSpPr>
          <p:cNvPr id="5" name="Text 3"/>
          <p:cNvSpPr/>
          <p:nvPr/>
        </p:nvSpPr>
        <p:spPr>
          <a:xfrm>
            <a:off x="685800" y="1417320"/>
            <a:ext cx="2834640" cy="502920"/>
          </a:xfrm>
          <a:prstGeom prst="rect">
            <a:avLst/>
          </a:prstGeom>
          <a:noFill/>
          <a:ln/>
        </p:spPr>
        <p:txBody>
          <a:bodyPr wrap="square" lIns="0" tIns="0" rIns="0" bIns="0" rtlCol="0" anchor="ctr">
            <a:normAutofit/>
          </a:bodyPr>
          <a:lstStyle/>
          <a:p>
            <a:pPr indent="0" marL="0">
              <a:buNone/>
            </a:pPr>
            <a:r>
              <a:rPr lang="en-US" sz="2700" b="1" dirty="0">
                <a:solidFill>
                  <a:srgbClr val="D8AF55"/>
                </a:solidFill>
                <a:latin typeface="Aptos Display" pitchFamily="34" charset="0"/>
                <a:ea typeface="Aptos Display" pitchFamily="34" charset="-122"/>
                <a:cs typeface="Aptos Display" pitchFamily="34" charset="-120"/>
              </a:rPr>
              <a:t>$149.8B</a:t>
            </a:r>
            <a:endParaRPr lang="en-US" sz="2700" dirty="0"/>
          </a:p>
        </p:txBody>
      </p:sp>
      <p:sp>
        <p:nvSpPr>
          <p:cNvPr id="6" name="Text 4"/>
          <p:cNvSpPr/>
          <p:nvPr/>
        </p:nvSpPr>
        <p:spPr>
          <a:xfrm>
            <a:off x="685800" y="1929384"/>
            <a:ext cx="2834640" cy="384048"/>
          </a:xfrm>
          <a:prstGeom prst="rect">
            <a:avLst/>
          </a:prstGeom>
          <a:noFill/>
          <a:ln/>
        </p:spPr>
        <p:txBody>
          <a:bodyPr wrap="square" lIns="0" tIns="0" rIns="0" bIns="0" rtlCol="0" anchor="ctr">
            <a:normAutofit/>
          </a:bodyPr>
          <a:lstStyle/>
          <a:p>
            <a:pPr indent="0" marL="0">
              <a:buNone/>
            </a:pPr>
            <a:r>
              <a:rPr lang="en-US" sz="880" dirty="0">
                <a:solidFill>
                  <a:srgbClr val="C8D4E3"/>
                </a:solidFill>
              </a:rPr>
              <a:t>Global functional beverages market, 2024</a:t>
            </a:r>
            <a:endParaRPr lang="en-US" sz="880" dirty="0"/>
          </a:p>
        </p:txBody>
      </p:sp>
      <p:sp>
        <p:nvSpPr>
          <p:cNvPr id="7" name="Text 5"/>
          <p:cNvSpPr/>
          <p:nvPr/>
        </p:nvSpPr>
        <p:spPr>
          <a:xfrm>
            <a:off x="4069080" y="1417320"/>
            <a:ext cx="2651760" cy="502920"/>
          </a:xfrm>
          <a:prstGeom prst="rect">
            <a:avLst/>
          </a:prstGeom>
          <a:noFill/>
          <a:ln/>
        </p:spPr>
        <p:txBody>
          <a:bodyPr wrap="square" lIns="0" tIns="0" rIns="0" bIns="0" rtlCol="0" anchor="ctr">
            <a:normAutofit/>
          </a:bodyPr>
          <a:lstStyle/>
          <a:p>
            <a:pPr indent="0" marL="0">
              <a:buNone/>
            </a:pPr>
            <a:r>
              <a:rPr lang="en-US" sz="2700" b="1" dirty="0">
                <a:solidFill>
                  <a:srgbClr val="54C7FF"/>
                </a:solidFill>
                <a:latin typeface="Aptos Display" pitchFamily="34" charset="0"/>
                <a:ea typeface="Aptos Display" pitchFamily="34" charset="-122"/>
                <a:cs typeface="Aptos Display" pitchFamily="34" charset="-120"/>
              </a:rPr>
              <a:t>$248.5B</a:t>
            </a:r>
            <a:endParaRPr lang="en-US" sz="2700" dirty="0"/>
          </a:p>
        </p:txBody>
      </p:sp>
      <p:sp>
        <p:nvSpPr>
          <p:cNvPr id="8" name="Text 6"/>
          <p:cNvSpPr/>
          <p:nvPr/>
        </p:nvSpPr>
        <p:spPr>
          <a:xfrm>
            <a:off x="4069080" y="1929384"/>
            <a:ext cx="2651760" cy="384048"/>
          </a:xfrm>
          <a:prstGeom prst="rect">
            <a:avLst/>
          </a:prstGeom>
          <a:noFill/>
          <a:ln/>
        </p:spPr>
        <p:txBody>
          <a:bodyPr wrap="square" lIns="0" tIns="0" rIns="0" bIns="0" rtlCol="0" anchor="ctr">
            <a:normAutofit/>
          </a:bodyPr>
          <a:lstStyle/>
          <a:p>
            <a:pPr indent="0" marL="0">
              <a:buNone/>
            </a:pPr>
            <a:r>
              <a:rPr lang="en-US" sz="880" dirty="0">
                <a:solidFill>
                  <a:srgbClr val="C8D4E3"/>
                </a:solidFill>
              </a:rPr>
              <a:t>Projected global market by 2030</a:t>
            </a:r>
            <a:endParaRPr lang="en-US" sz="880" dirty="0"/>
          </a:p>
        </p:txBody>
      </p:sp>
      <p:sp>
        <p:nvSpPr>
          <p:cNvPr id="9" name="Text 7"/>
          <p:cNvSpPr/>
          <p:nvPr/>
        </p:nvSpPr>
        <p:spPr>
          <a:xfrm>
            <a:off x="7132320" y="1417320"/>
            <a:ext cx="2880360" cy="502920"/>
          </a:xfrm>
          <a:prstGeom prst="rect">
            <a:avLst/>
          </a:prstGeom>
          <a:noFill/>
          <a:ln/>
        </p:spPr>
        <p:txBody>
          <a:bodyPr wrap="square" lIns="0" tIns="0" rIns="0" bIns="0" rtlCol="0" anchor="ctr">
            <a:normAutofit/>
          </a:bodyPr>
          <a:lstStyle/>
          <a:p>
            <a:pPr indent="0" marL="0">
              <a:buNone/>
            </a:pPr>
            <a:r>
              <a:rPr lang="en-US" sz="2700" b="1" dirty="0">
                <a:solidFill>
                  <a:srgbClr val="34D080"/>
                </a:solidFill>
                <a:latin typeface="Aptos Display" pitchFamily="34" charset="0"/>
                <a:ea typeface="Aptos Display" pitchFamily="34" charset="-122"/>
                <a:cs typeface="Aptos Display" pitchFamily="34" charset="-120"/>
              </a:rPr>
              <a:t>$31.3B</a:t>
            </a:r>
            <a:endParaRPr lang="en-US" sz="2700" dirty="0"/>
          </a:p>
        </p:txBody>
      </p:sp>
      <p:sp>
        <p:nvSpPr>
          <p:cNvPr id="10" name="Text 8"/>
          <p:cNvSpPr/>
          <p:nvPr/>
        </p:nvSpPr>
        <p:spPr>
          <a:xfrm>
            <a:off x="7132320" y="1929384"/>
            <a:ext cx="2880360" cy="384048"/>
          </a:xfrm>
          <a:prstGeom prst="rect">
            <a:avLst/>
          </a:prstGeom>
          <a:noFill/>
          <a:ln/>
        </p:spPr>
        <p:txBody>
          <a:bodyPr wrap="square" lIns="0" tIns="0" rIns="0" bIns="0" rtlCol="0" anchor="ctr">
            <a:normAutofit/>
          </a:bodyPr>
          <a:lstStyle/>
          <a:p>
            <a:pPr indent="0" marL="0">
              <a:buNone/>
            </a:pPr>
            <a:r>
              <a:rPr lang="en-US" sz="880" dirty="0">
                <a:solidFill>
                  <a:srgbClr val="C8D4E3"/>
                </a:solidFill>
              </a:rPr>
              <a:t>U.S. functional beverage sales over past year</a:t>
            </a:r>
            <a:endParaRPr lang="en-US" sz="880" dirty="0"/>
          </a:p>
        </p:txBody>
      </p:sp>
      <p:sp>
        <p:nvSpPr>
          <p:cNvPr id="11" name="Shape 9"/>
          <p:cNvSpPr/>
          <p:nvPr/>
        </p:nvSpPr>
        <p:spPr>
          <a:xfrm>
            <a:off x="685800" y="2907792"/>
            <a:ext cx="10607040" cy="0"/>
          </a:xfrm>
          <a:prstGeom prst="line">
            <a:avLst/>
          </a:prstGeom>
          <a:noFill/>
          <a:ln w="12700">
            <a:solidFill>
              <a:srgbClr val="29445F"/>
            </a:solidFill>
            <a:prstDash val="solid"/>
          </a:ln>
        </p:spPr>
      </p:sp>
      <p:sp>
        <p:nvSpPr>
          <p:cNvPr id="12" name="Text 10"/>
          <p:cNvSpPr/>
          <p:nvPr/>
        </p:nvSpPr>
        <p:spPr>
          <a:xfrm>
            <a:off x="868680" y="3547872"/>
            <a:ext cx="1554480" cy="201168"/>
          </a:xfrm>
          <a:prstGeom prst="rect">
            <a:avLst/>
          </a:prstGeom>
          <a:noFill/>
          <a:ln/>
        </p:spPr>
        <p:txBody>
          <a:bodyPr wrap="square" lIns="0" tIns="0" rIns="0" bIns="0" rtlCol="0" anchor="ctr"/>
          <a:lstStyle/>
          <a:p>
            <a:pPr indent="0" marL="0">
              <a:buNone/>
            </a:pPr>
            <a:r>
              <a:rPr lang="en-US" sz="820" dirty="0">
                <a:solidFill>
                  <a:srgbClr val="C8D4E3"/>
                </a:solidFill>
              </a:rPr>
              <a:t>2024</a:t>
            </a:r>
            <a:endParaRPr lang="en-US" sz="820" dirty="0"/>
          </a:p>
        </p:txBody>
      </p:sp>
      <p:sp>
        <p:nvSpPr>
          <p:cNvPr id="13" name="Shape 11"/>
          <p:cNvSpPr/>
          <p:nvPr/>
        </p:nvSpPr>
        <p:spPr>
          <a:xfrm>
            <a:off x="2514600" y="3566160"/>
            <a:ext cx="1606847" cy="210312"/>
          </a:xfrm>
          <a:prstGeom prst="rect">
            <a:avLst/>
          </a:prstGeom>
          <a:solidFill>
            <a:srgbClr val="2E9DFF"/>
          </a:solidFill>
          <a:ln w="12700">
            <a:solidFill>
              <a:srgbClr val="2E9DFF">
                <a:alpha val="0"/>
              </a:srgbClr>
            </a:solidFill>
            <a:prstDash val="solid"/>
          </a:ln>
        </p:spPr>
      </p:sp>
      <p:sp>
        <p:nvSpPr>
          <p:cNvPr id="14" name="Text 12"/>
          <p:cNvSpPr/>
          <p:nvPr/>
        </p:nvSpPr>
        <p:spPr>
          <a:xfrm>
            <a:off x="4167167" y="3547872"/>
            <a:ext cx="640080" cy="201168"/>
          </a:xfrm>
          <a:prstGeom prst="rect">
            <a:avLst/>
          </a:prstGeom>
          <a:noFill/>
          <a:ln/>
        </p:spPr>
        <p:txBody>
          <a:bodyPr wrap="square" lIns="0" tIns="0" rIns="0" bIns="0" rtlCol="0" anchor="ctr"/>
          <a:lstStyle/>
          <a:p>
            <a:pPr indent="0" marL="0">
              <a:buNone/>
            </a:pPr>
            <a:r>
              <a:rPr lang="en-US" sz="800" dirty="0">
                <a:solidFill>
                  <a:srgbClr val="F7FBFF"/>
                </a:solidFill>
              </a:rPr>
              <a:t>149.8</a:t>
            </a:r>
            <a:endParaRPr lang="en-US" sz="800" dirty="0"/>
          </a:p>
        </p:txBody>
      </p:sp>
      <p:sp>
        <p:nvSpPr>
          <p:cNvPr id="15" name="Text 13"/>
          <p:cNvSpPr/>
          <p:nvPr/>
        </p:nvSpPr>
        <p:spPr>
          <a:xfrm>
            <a:off x="868680" y="4050792"/>
            <a:ext cx="1554480" cy="201168"/>
          </a:xfrm>
          <a:prstGeom prst="rect">
            <a:avLst/>
          </a:prstGeom>
          <a:noFill/>
          <a:ln/>
        </p:spPr>
        <p:txBody>
          <a:bodyPr wrap="square" lIns="0" tIns="0" rIns="0" bIns="0" rtlCol="0" anchor="ctr"/>
          <a:lstStyle/>
          <a:p>
            <a:pPr indent="0" marL="0">
              <a:buNone/>
            </a:pPr>
            <a:r>
              <a:rPr lang="en-US" sz="820" dirty="0">
                <a:solidFill>
                  <a:srgbClr val="C8D4E3"/>
                </a:solidFill>
              </a:rPr>
              <a:t>2030</a:t>
            </a:r>
            <a:endParaRPr lang="en-US" sz="820" dirty="0"/>
          </a:p>
        </p:txBody>
      </p:sp>
      <p:sp>
        <p:nvSpPr>
          <p:cNvPr id="16" name="Shape 14"/>
          <p:cNvSpPr/>
          <p:nvPr/>
        </p:nvSpPr>
        <p:spPr>
          <a:xfrm>
            <a:off x="2514600" y="4069080"/>
            <a:ext cx="2665564" cy="210312"/>
          </a:xfrm>
          <a:prstGeom prst="rect">
            <a:avLst/>
          </a:prstGeom>
          <a:solidFill>
            <a:srgbClr val="54C7FF"/>
          </a:solidFill>
          <a:ln w="12700">
            <a:solidFill>
              <a:srgbClr val="54C7FF">
                <a:alpha val="0"/>
              </a:srgbClr>
            </a:solidFill>
            <a:prstDash val="solid"/>
          </a:ln>
        </p:spPr>
      </p:sp>
      <p:sp>
        <p:nvSpPr>
          <p:cNvPr id="17" name="Text 15"/>
          <p:cNvSpPr/>
          <p:nvPr/>
        </p:nvSpPr>
        <p:spPr>
          <a:xfrm>
            <a:off x="5225884" y="4050792"/>
            <a:ext cx="640080" cy="201168"/>
          </a:xfrm>
          <a:prstGeom prst="rect">
            <a:avLst/>
          </a:prstGeom>
          <a:noFill/>
          <a:ln/>
        </p:spPr>
        <p:txBody>
          <a:bodyPr wrap="square" lIns="0" tIns="0" rIns="0" bIns="0" rtlCol="0" anchor="ctr"/>
          <a:lstStyle/>
          <a:p>
            <a:pPr indent="0" marL="0">
              <a:buNone/>
            </a:pPr>
            <a:r>
              <a:rPr lang="en-US" sz="800" dirty="0">
                <a:solidFill>
                  <a:srgbClr val="F7FBFF"/>
                </a:solidFill>
              </a:rPr>
              <a:t>248.5</a:t>
            </a:r>
            <a:endParaRPr lang="en-US" sz="800" dirty="0"/>
          </a:p>
        </p:txBody>
      </p:sp>
      <p:sp>
        <p:nvSpPr>
          <p:cNvPr id="18" name="Text 16"/>
          <p:cNvSpPr/>
          <p:nvPr/>
        </p:nvSpPr>
        <p:spPr>
          <a:xfrm>
            <a:off x="6446520" y="3547872"/>
            <a:ext cx="1554480" cy="201168"/>
          </a:xfrm>
          <a:prstGeom prst="rect">
            <a:avLst/>
          </a:prstGeom>
          <a:noFill/>
          <a:ln/>
        </p:spPr>
        <p:txBody>
          <a:bodyPr wrap="square" lIns="0" tIns="0" rIns="0" bIns="0" rtlCol="0" anchor="ctr"/>
          <a:lstStyle/>
          <a:p>
            <a:pPr indent="0" marL="0">
              <a:buNone/>
            </a:pPr>
            <a:r>
              <a:rPr lang="en-US" sz="820" dirty="0">
                <a:solidFill>
                  <a:srgbClr val="C8D4E3"/>
                </a:solidFill>
              </a:rPr>
              <a:t>4 yrs ago</a:t>
            </a:r>
            <a:endParaRPr lang="en-US" sz="820" dirty="0"/>
          </a:p>
        </p:txBody>
      </p:sp>
      <p:sp>
        <p:nvSpPr>
          <p:cNvPr id="19" name="Shape 17"/>
          <p:cNvSpPr/>
          <p:nvPr/>
        </p:nvSpPr>
        <p:spPr>
          <a:xfrm>
            <a:off x="8092440" y="3566160"/>
            <a:ext cx="1457325" cy="210312"/>
          </a:xfrm>
          <a:prstGeom prst="rect">
            <a:avLst/>
          </a:prstGeom>
          <a:solidFill>
            <a:srgbClr val="7A4DD6"/>
          </a:solidFill>
          <a:ln w="12700">
            <a:solidFill>
              <a:srgbClr val="7A4DD6">
                <a:alpha val="0"/>
              </a:srgbClr>
            </a:solidFill>
            <a:prstDash val="solid"/>
          </a:ln>
        </p:spPr>
      </p:sp>
      <p:sp>
        <p:nvSpPr>
          <p:cNvPr id="20" name="Text 18"/>
          <p:cNvSpPr/>
          <p:nvPr/>
        </p:nvSpPr>
        <p:spPr>
          <a:xfrm>
            <a:off x="9595485" y="3547872"/>
            <a:ext cx="640080" cy="201168"/>
          </a:xfrm>
          <a:prstGeom prst="rect">
            <a:avLst/>
          </a:prstGeom>
          <a:noFill/>
          <a:ln/>
        </p:spPr>
        <p:txBody>
          <a:bodyPr wrap="square" lIns="0" tIns="0" rIns="0" bIns="0" rtlCol="0" anchor="ctr"/>
          <a:lstStyle/>
          <a:p>
            <a:pPr indent="0" marL="0">
              <a:buNone/>
            </a:pPr>
            <a:r>
              <a:rPr lang="en-US" sz="800" dirty="0">
                <a:solidFill>
                  <a:srgbClr val="F7FBFF"/>
                </a:solidFill>
              </a:rPr>
              <a:t>100</a:t>
            </a:r>
            <a:endParaRPr lang="en-US" sz="800" dirty="0"/>
          </a:p>
        </p:txBody>
      </p:sp>
      <p:sp>
        <p:nvSpPr>
          <p:cNvPr id="21" name="Text 19"/>
          <p:cNvSpPr/>
          <p:nvPr/>
        </p:nvSpPr>
        <p:spPr>
          <a:xfrm>
            <a:off x="6446520" y="4050792"/>
            <a:ext cx="1554480" cy="201168"/>
          </a:xfrm>
          <a:prstGeom prst="rect">
            <a:avLst/>
          </a:prstGeom>
          <a:noFill/>
          <a:ln/>
        </p:spPr>
        <p:txBody>
          <a:bodyPr wrap="square" lIns="0" tIns="0" rIns="0" bIns="0" rtlCol="0" anchor="ctr"/>
          <a:lstStyle/>
          <a:p>
            <a:pPr indent="0" marL="0">
              <a:buNone/>
            </a:pPr>
            <a:r>
              <a:rPr lang="en-US" sz="820" dirty="0">
                <a:solidFill>
                  <a:srgbClr val="C8D4E3"/>
                </a:solidFill>
              </a:rPr>
              <a:t>Now</a:t>
            </a:r>
            <a:endParaRPr lang="en-US" sz="820" dirty="0"/>
          </a:p>
        </p:txBody>
      </p:sp>
      <p:sp>
        <p:nvSpPr>
          <p:cNvPr id="22" name="Shape 20"/>
          <p:cNvSpPr/>
          <p:nvPr/>
        </p:nvSpPr>
        <p:spPr>
          <a:xfrm>
            <a:off x="8092440" y="4069080"/>
            <a:ext cx="2142268" cy="210312"/>
          </a:xfrm>
          <a:prstGeom prst="rect">
            <a:avLst/>
          </a:prstGeom>
          <a:solidFill>
            <a:srgbClr val="34D080"/>
          </a:solidFill>
          <a:ln w="12700">
            <a:solidFill>
              <a:srgbClr val="34D080">
                <a:alpha val="0"/>
              </a:srgbClr>
            </a:solidFill>
            <a:prstDash val="solid"/>
          </a:ln>
        </p:spPr>
      </p:sp>
      <p:sp>
        <p:nvSpPr>
          <p:cNvPr id="23" name="Text 21"/>
          <p:cNvSpPr/>
          <p:nvPr/>
        </p:nvSpPr>
        <p:spPr>
          <a:xfrm>
            <a:off x="10280428" y="4050792"/>
            <a:ext cx="640080" cy="201168"/>
          </a:xfrm>
          <a:prstGeom prst="rect">
            <a:avLst/>
          </a:prstGeom>
          <a:noFill/>
          <a:ln/>
        </p:spPr>
        <p:txBody>
          <a:bodyPr wrap="square" lIns="0" tIns="0" rIns="0" bIns="0" rtlCol="0" anchor="ctr"/>
          <a:lstStyle/>
          <a:p>
            <a:pPr indent="0" marL="0">
              <a:buNone/>
            </a:pPr>
            <a:r>
              <a:rPr lang="en-US" sz="800" dirty="0">
                <a:solidFill>
                  <a:srgbClr val="F7FBFF"/>
                </a:solidFill>
              </a:rPr>
              <a:t>147</a:t>
            </a:r>
            <a:endParaRPr lang="en-US" sz="800" dirty="0"/>
          </a:p>
        </p:txBody>
      </p:sp>
      <p:sp>
        <p:nvSpPr>
          <p:cNvPr id="24" name="Text 22"/>
          <p:cNvSpPr/>
          <p:nvPr/>
        </p:nvSpPr>
        <p:spPr>
          <a:xfrm>
            <a:off x="914400" y="4709160"/>
            <a:ext cx="4389120" cy="201168"/>
          </a:xfrm>
          <a:prstGeom prst="rect">
            <a:avLst/>
          </a:prstGeom>
          <a:noFill/>
          <a:ln/>
        </p:spPr>
        <p:txBody>
          <a:bodyPr wrap="square" lIns="0" tIns="0" rIns="0" bIns="0" rtlCol="0" anchor="ctr"/>
          <a:lstStyle/>
          <a:p>
            <a:pPr indent="0" marL="0">
              <a:buNone/>
            </a:pPr>
            <a:r>
              <a:rPr lang="en-US" sz="850" dirty="0">
                <a:solidFill>
                  <a:srgbClr val="C8D4E3"/>
                </a:solidFill>
              </a:rPr>
              <a:t>Global category growth projection</a:t>
            </a:r>
            <a:endParaRPr lang="en-US" sz="850" dirty="0"/>
          </a:p>
        </p:txBody>
      </p:sp>
      <p:sp>
        <p:nvSpPr>
          <p:cNvPr id="25" name="Text 23"/>
          <p:cNvSpPr/>
          <p:nvPr/>
        </p:nvSpPr>
        <p:spPr>
          <a:xfrm>
            <a:off x="6455664" y="4709160"/>
            <a:ext cx="4480560" cy="201168"/>
          </a:xfrm>
          <a:prstGeom prst="rect">
            <a:avLst/>
          </a:prstGeom>
          <a:noFill/>
          <a:ln/>
        </p:spPr>
        <p:txBody>
          <a:bodyPr wrap="square" lIns="0" tIns="0" rIns="0" bIns="0" rtlCol="0" anchor="ctr"/>
          <a:lstStyle/>
          <a:p>
            <a:pPr indent="0" marL="0">
              <a:buNone/>
            </a:pPr>
            <a:r>
              <a:rPr lang="en-US" sz="850" dirty="0">
                <a:solidFill>
                  <a:srgbClr val="C8D4E3"/>
                </a:solidFill>
              </a:rPr>
              <a:t>Indexed U.S. category growth cited by Axios/NielsenIQ</a:t>
            </a:r>
            <a:endParaRPr lang="en-US" sz="850" dirty="0"/>
          </a:p>
        </p:txBody>
      </p:sp>
      <p:sp>
        <p:nvSpPr>
          <p:cNvPr id="26" name="Shape 24"/>
          <p:cNvSpPr/>
          <p:nvPr/>
        </p:nvSpPr>
        <p:spPr>
          <a:xfrm>
            <a:off x="960120" y="5486400"/>
            <a:ext cx="10241280" cy="502920"/>
          </a:xfrm>
          <a:prstGeom prst="roundRect">
            <a:avLst>
              <a:gd name="adj" fmla="val 14545"/>
            </a:avLst>
          </a:prstGeom>
          <a:solidFill>
            <a:srgbClr val="10263A"/>
          </a:solidFill>
          <a:ln w="13970">
            <a:solidFill>
              <a:srgbClr val="D8AF55">
                <a:alpha val="85000"/>
              </a:srgbClr>
            </a:solidFill>
            <a:prstDash val="solid"/>
          </a:ln>
        </p:spPr>
      </p:sp>
      <p:sp>
        <p:nvSpPr>
          <p:cNvPr id="27" name="Text 25"/>
          <p:cNvSpPr/>
          <p:nvPr/>
        </p:nvSpPr>
        <p:spPr>
          <a:xfrm>
            <a:off x="1124712" y="5614416"/>
            <a:ext cx="9912096" cy="320040"/>
          </a:xfrm>
          <a:prstGeom prst="rect">
            <a:avLst/>
          </a:prstGeom>
          <a:noFill/>
          <a:ln/>
        </p:spPr>
        <p:txBody>
          <a:bodyPr wrap="square" lIns="0" tIns="0" rIns="0" bIns="0" rtlCol="0" anchor="ctr">
            <a:normAutofit/>
          </a:bodyPr>
          <a:lstStyle/>
          <a:p>
            <a:pPr indent="0" marL="0">
              <a:buNone/>
            </a:pPr>
            <a:r>
              <a:rPr lang="en-US" sz="1350" b="1" dirty="0">
                <a:solidFill>
                  <a:srgbClr val="F7FBFF"/>
                </a:solidFill>
              </a:rPr>
              <a:t>The buyer is no longer just thirsty — they are buying a desired state.</a:t>
            </a:r>
            <a:endParaRPr lang="en-US" sz="1350" dirty="0"/>
          </a:p>
        </p:txBody>
      </p:sp>
      <p:sp>
        <p:nvSpPr>
          <p:cNvPr id="28" name="Text 26"/>
          <p:cNvSpPr/>
          <p:nvPr/>
        </p:nvSpPr>
        <p:spPr>
          <a:xfrm>
            <a:off x="502920" y="6537960"/>
            <a:ext cx="7223760" cy="146304"/>
          </a:xfrm>
          <a:prstGeom prst="rect">
            <a:avLst/>
          </a:prstGeom>
          <a:noFill/>
          <a:ln/>
        </p:spPr>
        <p:txBody>
          <a:bodyPr wrap="square" lIns="0" tIns="0" rIns="0" bIns="0" rtlCol="0" anchor="ctr"/>
          <a:lstStyle/>
          <a:p>
            <a:pPr indent="0" marL="0">
              <a:buNone/>
            </a:pPr>
            <a:r>
              <a:rPr lang="en-US" sz="650" dirty="0">
                <a:solidFill>
                  <a:srgbClr val="7E8CA0"/>
                </a:solidFill>
              </a:rPr>
              <a:t>Equity Alliance | Venture Capital &amp; Angel Investments | Confidential investor draft</a:t>
            </a:r>
            <a:endParaRPr lang="en-US" sz="65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191695" cy="804672"/>
          </a:xfrm>
          <a:prstGeom prst="rect">
            <a:avLst/>
          </a:prstGeom>
          <a:solidFill>
            <a:srgbClr val="071523"/>
          </a:solidFill>
          <a:ln w="12700">
            <a:solidFill>
              <a:srgbClr val="071523">
                <a:alpha val="0"/>
              </a:srgbClr>
            </a:solidFill>
            <a:prstDash val="solid"/>
          </a:ln>
        </p:spPr>
      </p:sp>
      <p:sp>
        <p:nvSpPr>
          <p:cNvPr id="3" name="Text 1"/>
          <p:cNvSpPr/>
          <p:nvPr/>
        </p:nvSpPr>
        <p:spPr>
          <a:xfrm>
            <a:off x="502920" y="246888"/>
            <a:ext cx="4389120" cy="320040"/>
          </a:xfrm>
          <a:prstGeom prst="rect">
            <a:avLst/>
          </a:prstGeom>
          <a:noFill/>
          <a:ln/>
        </p:spPr>
        <p:txBody>
          <a:bodyPr wrap="square" lIns="0" tIns="0" rIns="0" bIns="0" rtlCol="0" anchor="ctr"/>
          <a:lstStyle/>
          <a:p>
            <a:pPr indent="0" marL="0">
              <a:buNone/>
            </a:pPr>
            <a:r>
              <a:rPr lang="en-US" sz="2200" b="1" dirty="0">
                <a:solidFill>
                  <a:srgbClr val="F7FBFF"/>
                </a:solidFill>
                <a:latin typeface="Aptos Display" pitchFamily="34" charset="0"/>
                <a:ea typeface="Aptos Display" pitchFamily="34" charset="-122"/>
                <a:cs typeface="Aptos Display" pitchFamily="34" charset="-120"/>
              </a:rPr>
              <a:t>Fresh-dose cap technology</a:t>
            </a:r>
            <a:endParaRPr lang="en-US" sz="2200" dirty="0"/>
          </a:p>
        </p:txBody>
      </p:sp>
      <p:pic>
        <p:nvPicPr>
          <p:cNvPr id="4" name="Image 0" descr="/mnt/data/Image 2(20260824-122221).jpeg">    </p:cNvPr>
          <p:cNvPicPr>
            <a:picLocks noChangeAspect="1"/>
          </p:cNvPicPr>
          <p:nvPr/>
        </p:nvPicPr>
        <p:blipFill>
          <a:blip r:embed="rId1"/>
          <a:stretch>
            <a:fillRect/>
          </a:stretch>
        </p:blipFill>
        <p:spPr>
          <a:xfrm>
            <a:off x="6747013" y="1051560"/>
            <a:ext cx="4108174" cy="2834640"/>
          </a:xfrm>
          <a:prstGeom prst="rect">
            <a:avLst/>
          </a:prstGeom>
        </p:spPr>
      </p:pic>
      <p:sp>
        <p:nvSpPr>
          <p:cNvPr id="5" name="Text 2"/>
          <p:cNvSpPr/>
          <p:nvPr/>
        </p:nvSpPr>
        <p:spPr>
          <a:xfrm>
            <a:off x="685800" y="1298448"/>
            <a:ext cx="4572000" cy="329184"/>
          </a:xfrm>
          <a:prstGeom prst="rect">
            <a:avLst/>
          </a:prstGeom>
          <a:noFill/>
          <a:ln/>
        </p:spPr>
        <p:txBody>
          <a:bodyPr wrap="square" lIns="0" tIns="0" rIns="0" bIns="0" rtlCol="0" anchor="ctr"/>
          <a:lstStyle/>
          <a:p>
            <a:pPr indent="0" marL="0">
              <a:buNone/>
            </a:pPr>
            <a:r>
              <a:rPr lang="en-US" sz="2100" b="1" dirty="0">
                <a:solidFill>
                  <a:srgbClr val="071523"/>
                </a:solidFill>
                <a:latin typeface="Aptos Display" pitchFamily="34" charset="0"/>
                <a:ea typeface="Aptos Display" pitchFamily="34" charset="-122"/>
                <a:cs typeface="Aptos Display" pitchFamily="34" charset="-120"/>
              </a:rPr>
              <a:t>The problem with ordinary vitamin waters</a:t>
            </a:r>
            <a:endParaRPr lang="en-US" sz="2100" dirty="0"/>
          </a:p>
        </p:txBody>
      </p:sp>
      <p:sp>
        <p:nvSpPr>
          <p:cNvPr id="6" name="Text 3"/>
          <p:cNvSpPr/>
          <p:nvPr/>
        </p:nvSpPr>
        <p:spPr>
          <a:xfrm>
            <a:off x="777240" y="1874520"/>
            <a:ext cx="4617720" cy="1508760"/>
          </a:xfrm>
          <a:prstGeom prst="rect">
            <a:avLst/>
          </a:prstGeom>
          <a:noFill/>
          <a:ln/>
        </p:spPr>
        <p:txBody>
          <a:bodyPr wrap="square" lIns="508" tIns="508" rIns="508" bIns="508" rtlCol="0" anchor="ctr">
            <a:normAutofit/>
          </a:bodyPr>
          <a:lstStyle/>
          <a:p>
            <a:r>
              <a:rPr lang="en-US" sz="1340" dirty="0">
                <a:solidFill>
                  <a:srgbClr val="182844"/>
                </a:solidFill>
              </a:rPr>
              <a:t>Vitamins and sensitive nutraceuticals can degrade when pre-mixed in water, exposed to light and held on shelf.</a:t>
            </a:r>
            <a:endParaRPr lang="en-US" sz="1340" dirty="0"/>
          </a:p>
          <a:p>
            <a:r>
              <a:rPr lang="en-US" sz="1340" dirty="0">
                <a:solidFill>
                  <a:srgbClr val="182844"/>
                </a:solidFill>
              </a:rPr>
              <a:t>Most drinks sell a health promise, but the consumer cannot see freshness or activation.</a:t>
            </a:r>
            <a:endParaRPr lang="en-US" sz="1340" dirty="0"/>
          </a:p>
          <a:p>
            <a:r>
              <a:rPr lang="en-US" sz="1340" dirty="0">
                <a:solidFill>
                  <a:srgbClr val="182844"/>
                </a:solidFill>
              </a:rPr>
              <a:t>Stream makes the benefit visible: activate the cap, release the dose, shake and drink.</a:t>
            </a:r>
            <a:endParaRPr lang="en-US" sz="1340" dirty="0"/>
          </a:p>
        </p:txBody>
      </p:sp>
      <p:sp>
        <p:nvSpPr>
          <p:cNvPr id="7" name="Shape 4"/>
          <p:cNvSpPr/>
          <p:nvPr/>
        </p:nvSpPr>
        <p:spPr>
          <a:xfrm>
            <a:off x="685800" y="4187952"/>
            <a:ext cx="2514600" cy="914400"/>
          </a:xfrm>
          <a:prstGeom prst="roundRect">
            <a:avLst>
              <a:gd name="adj" fmla="val 8000"/>
            </a:avLst>
          </a:prstGeom>
          <a:solidFill>
            <a:srgbClr val="0E273F"/>
          </a:solidFill>
          <a:ln w="12700">
            <a:solidFill>
              <a:srgbClr val="7A4DD6">
                <a:alpha val="95000"/>
              </a:srgbClr>
            </a:solidFill>
            <a:prstDash val="solid"/>
          </a:ln>
        </p:spPr>
      </p:sp>
      <p:sp>
        <p:nvSpPr>
          <p:cNvPr id="8" name="Text 5"/>
          <p:cNvSpPr/>
          <p:nvPr/>
        </p:nvSpPr>
        <p:spPr>
          <a:xfrm>
            <a:off x="868680" y="4352544"/>
            <a:ext cx="2148840" cy="228600"/>
          </a:xfrm>
          <a:prstGeom prst="rect">
            <a:avLst/>
          </a:prstGeom>
          <a:noFill/>
          <a:ln/>
        </p:spPr>
        <p:txBody>
          <a:bodyPr wrap="square" lIns="0" tIns="0" rIns="0" bIns="0" rtlCol="0" anchor="ctr">
            <a:normAutofit/>
          </a:bodyPr>
          <a:lstStyle/>
          <a:p>
            <a:pPr indent="0" marL="0">
              <a:buNone/>
            </a:pPr>
            <a:r>
              <a:rPr lang="en-US" sz="1400" b="1" dirty="0">
                <a:solidFill>
                  <a:srgbClr val="7A4DD6"/>
                </a:solidFill>
              </a:rPr>
              <a:t>Protected</a:t>
            </a:r>
            <a:endParaRPr lang="en-US" sz="1400" dirty="0"/>
          </a:p>
        </p:txBody>
      </p:sp>
      <p:sp>
        <p:nvSpPr>
          <p:cNvPr id="9" name="Text 6"/>
          <p:cNvSpPr/>
          <p:nvPr/>
        </p:nvSpPr>
        <p:spPr>
          <a:xfrm>
            <a:off x="868680" y="4718304"/>
            <a:ext cx="2148840" cy="256032"/>
          </a:xfrm>
          <a:prstGeom prst="rect">
            <a:avLst/>
          </a:prstGeom>
          <a:noFill/>
          <a:ln/>
        </p:spPr>
        <p:txBody>
          <a:bodyPr wrap="square" lIns="0" tIns="0" rIns="0" bIns="0" rtlCol="0" anchor="ctr">
            <a:normAutofit/>
          </a:bodyPr>
          <a:lstStyle/>
          <a:p>
            <a:pPr indent="0" marL="0">
              <a:buNone/>
            </a:pPr>
            <a:r>
              <a:rPr lang="en-US" sz="1040" dirty="0">
                <a:solidFill>
                  <a:srgbClr val="F7FBFF"/>
                </a:solidFill>
              </a:rPr>
              <a:t>Functional dose kept separate from water until use.</a:t>
            </a:r>
            <a:endParaRPr lang="en-US" sz="1040" dirty="0"/>
          </a:p>
        </p:txBody>
      </p:sp>
      <p:sp>
        <p:nvSpPr>
          <p:cNvPr id="10" name="Shape 7"/>
          <p:cNvSpPr/>
          <p:nvPr/>
        </p:nvSpPr>
        <p:spPr>
          <a:xfrm>
            <a:off x="3520440" y="4187952"/>
            <a:ext cx="2514600" cy="914400"/>
          </a:xfrm>
          <a:prstGeom prst="roundRect">
            <a:avLst>
              <a:gd name="adj" fmla="val 8000"/>
            </a:avLst>
          </a:prstGeom>
          <a:solidFill>
            <a:srgbClr val="0E273F"/>
          </a:solidFill>
          <a:ln w="12700">
            <a:solidFill>
              <a:srgbClr val="54C7FF">
                <a:alpha val="95000"/>
              </a:srgbClr>
            </a:solidFill>
            <a:prstDash val="solid"/>
          </a:ln>
        </p:spPr>
      </p:sp>
      <p:sp>
        <p:nvSpPr>
          <p:cNvPr id="11" name="Text 8"/>
          <p:cNvSpPr/>
          <p:nvPr/>
        </p:nvSpPr>
        <p:spPr>
          <a:xfrm>
            <a:off x="3703320" y="4352544"/>
            <a:ext cx="2148840" cy="228600"/>
          </a:xfrm>
          <a:prstGeom prst="rect">
            <a:avLst/>
          </a:prstGeom>
          <a:noFill/>
          <a:ln/>
        </p:spPr>
        <p:txBody>
          <a:bodyPr wrap="square" lIns="0" tIns="0" rIns="0" bIns="0" rtlCol="0" anchor="ctr">
            <a:normAutofit/>
          </a:bodyPr>
          <a:lstStyle/>
          <a:p>
            <a:pPr indent="0" marL="0">
              <a:buNone/>
            </a:pPr>
            <a:r>
              <a:rPr lang="en-US" sz="1400" b="1" dirty="0">
                <a:solidFill>
                  <a:srgbClr val="54C7FF"/>
                </a:solidFill>
              </a:rPr>
              <a:t>Fresh</a:t>
            </a:r>
            <a:endParaRPr lang="en-US" sz="1400" dirty="0"/>
          </a:p>
        </p:txBody>
      </p:sp>
      <p:sp>
        <p:nvSpPr>
          <p:cNvPr id="12" name="Text 9"/>
          <p:cNvSpPr/>
          <p:nvPr/>
        </p:nvSpPr>
        <p:spPr>
          <a:xfrm>
            <a:off x="3703320" y="4718304"/>
            <a:ext cx="2148840" cy="256032"/>
          </a:xfrm>
          <a:prstGeom prst="rect">
            <a:avLst/>
          </a:prstGeom>
          <a:noFill/>
          <a:ln/>
        </p:spPr>
        <p:txBody>
          <a:bodyPr wrap="square" lIns="0" tIns="0" rIns="0" bIns="0" rtlCol="0" anchor="ctr">
            <a:normAutofit/>
          </a:bodyPr>
          <a:lstStyle/>
          <a:p>
            <a:pPr indent="0" marL="0">
              <a:buNone/>
            </a:pPr>
            <a:r>
              <a:rPr lang="en-US" sz="1040" dirty="0">
                <a:solidFill>
                  <a:srgbClr val="F7FBFF"/>
                </a:solidFill>
              </a:rPr>
              <a:t>Released at the moment of consumption.</a:t>
            </a:r>
            <a:endParaRPr lang="en-US" sz="1040" dirty="0"/>
          </a:p>
        </p:txBody>
      </p:sp>
      <p:sp>
        <p:nvSpPr>
          <p:cNvPr id="13" name="Shape 10"/>
          <p:cNvSpPr/>
          <p:nvPr/>
        </p:nvSpPr>
        <p:spPr>
          <a:xfrm>
            <a:off x="6355080" y="4187952"/>
            <a:ext cx="2514600" cy="914400"/>
          </a:xfrm>
          <a:prstGeom prst="roundRect">
            <a:avLst>
              <a:gd name="adj" fmla="val 8000"/>
            </a:avLst>
          </a:prstGeom>
          <a:solidFill>
            <a:srgbClr val="0E273F"/>
          </a:solidFill>
          <a:ln w="12700">
            <a:solidFill>
              <a:srgbClr val="D8AF55">
                <a:alpha val="95000"/>
              </a:srgbClr>
            </a:solidFill>
            <a:prstDash val="solid"/>
          </a:ln>
        </p:spPr>
      </p:sp>
      <p:sp>
        <p:nvSpPr>
          <p:cNvPr id="14" name="Text 11"/>
          <p:cNvSpPr/>
          <p:nvPr/>
        </p:nvSpPr>
        <p:spPr>
          <a:xfrm>
            <a:off x="6537960" y="4352544"/>
            <a:ext cx="2148840" cy="228600"/>
          </a:xfrm>
          <a:prstGeom prst="rect">
            <a:avLst/>
          </a:prstGeom>
          <a:noFill/>
          <a:ln/>
        </p:spPr>
        <p:txBody>
          <a:bodyPr wrap="square" lIns="0" tIns="0" rIns="0" bIns="0" rtlCol="0" anchor="ctr">
            <a:normAutofit/>
          </a:bodyPr>
          <a:lstStyle/>
          <a:p>
            <a:pPr indent="0" marL="0">
              <a:buNone/>
            </a:pPr>
            <a:r>
              <a:rPr lang="en-US" sz="1400" b="1" dirty="0">
                <a:solidFill>
                  <a:srgbClr val="D8AF55"/>
                </a:solidFill>
              </a:rPr>
              <a:t>Believable</a:t>
            </a:r>
            <a:endParaRPr lang="en-US" sz="1400" dirty="0"/>
          </a:p>
        </p:txBody>
      </p:sp>
      <p:sp>
        <p:nvSpPr>
          <p:cNvPr id="15" name="Text 12"/>
          <p:cNvSpPr/>
          <p:nvPr/>
        </p:nvSpPr>
        <p:spPr>
          <a:xfrm>
            <a:off x="6537960" y="4718304"/>
            <a:ext cx="2148840" cy="256032"/>
          </a:xfrm>
          <a:prstGeom prst="rect">
            <a:avLst/>
          </a:prstGeom>
          <a:noFill/>
          <a:ln/>
        </p:spPr>
        <p:txBody>
          <a:bodyPr wrap="square" lIns="0" tIns="0" rIns="0" bIns="0" rtlCol="0" anchor="ctr">
            <a:normAutofit/>
          </a:bodyPr>
          <a:lstStyle/>
          <a:p>
            <a:pPr indent="0" marL="0">
              <a:buNone/>
            </a:pPr>
            <a:r>
              <a:rPr lang="en-US" sz="1040" dirty="0">
                <a:solidFill>
                  <a:srgbClr val="F7FBFF"/>
                </a:solidFill>
              </a:rPr>
              <a:t>A physical activation ritual supports the brand promise.</a:t>
            </a:r>
            <a:endParaRPr lang="en-US" sz="1040" dirty="0"/>
          </a:p>
        </p:txBody>
      </p:sp>
      <p:sp>
        <p:nvSpPr>
          <p:cNvPr id="16" name="Shape 13"/>
          <p:cNvSpPr/>
          <p:nvPr/>
        </p:nvSpPr>
        <p:spPr>
          <a:xfrm>
            <a:off x="9189720" y="4187952"/>
            <a:ext cx="2331720" cy="914400"/>
          </a:xfrm>
          <a:prstGeom prst="roundRect">
            <a:avLst>
              <a:gd name="adj" fmla="val 8000"/>
            </a:avLst>
          </a:prstGeom>
          <a:solidFill>
            <a:srgbClr val="0E273F"/>
          </a:solidFill>
          <a:ln w="12700">
            <a:solidFill>
              <a:srgbClr val="34D080">
                <a:alpha val="95000"/>
              </a:srgbClr>
            </a:solidFill>
            <a:prstDash val="solid"/>
          </a:ln>
        </p:spPr>
      </p:sp>
      <p:sp>
        <p:nvSpPr>
          <p:cNvPr id="17" name="Text 14"/>
          <p:cNvSpPr/>
          <p:nvPr/>
        </p:nvSpPr>
        <p:spPr>
          <a:xfrm>
            <a:off x="9372600" y="4352544"/>
            <a:ext cx="1965960" cy="228600"/>
          </a:xfrm>
          <a:prstGeom prst="rect">
            <a:avLst/>
          </a:prstGeom>
          <a:noFill/>
          <a:ln/>
        </p:spPr>
        <p:txBody>
          <a:bodyPr wrap="square" lIns="0" tIns="0" rIns="0" bIns="0" rtlCol="0" anchor="ctr">
            <a:normAutofit/>
          </a:bodyPr>
          <a:lstStyle/>
          <a:p>
            <a:pPr indent="0" marL="0">
              <a:buNone/>
            </a:pPr>
            <a:r>
              <a:rPr lang="en-US" sz="1400" b="1" dirty="0">
                <a:solidFill>
                  <a:srgbClr val="34D080"/>
                </a:solidFill>
              </a:rPr>
              <a:t>Scalable</a:t>
            </a:r>
            <a:endParaRPr lang="en-US" sz="1400" dirty="0"/>
          </a:p>
        </p:txBody>
      </p:sp>
      <p:sp>
        <p:nvSpPr>
          <p:cNvPr id="18" name="Text 15"/>
          <p:cNvSpPr/>
          <p:nvPr/>
        </p:nvSpPr>
        <p:spPr>
          <a:xfrm>
            <a:off x="9372600" y="4718304"/>
            <a:ext cx="1965960" cy="256032"/>
          </a:xfrm>
          <a:prstGeom prst="rect">
            <a:avLst/>
          </a:prstGeom>
          <a:noFill/>
          <a:ln/>
        </p:spPr>
        <p:txBody>
          <a:bodyPr wrap="square" lIns="0" tIns="0" rIns="0" bIns="0" rtlCol="0" anchor="ctr">
            <a:normAutofit/>
          </a:bodyPr>
          <a:lstStyle/>
          <a:p>
            <a:pPr indent="0" marL="0">
              <a:buNone/>
            </a:pPr>
            <a:r>
              <a:rPr lang="en-US" sz="1040" dirty="0">
                <a:solidFill>
                  <a:srgbClr val="F7FBFF"/>
                </a:solidFill>
              </a:rPr>
              <a:t>A platform across multiple functional SKUs.</a:t>
            </a:r>
            <a:endParaRPr lang="en-US" sz="1040" dirty="0"/>
          </a:p>
        </p:txBody>
      </p:sp>
      <p:sp>
        <p:nvSpPr>
          <p:cNvPr id="19" name="Text 16"/>
          <p:cNvSpPr/>
          <p:nvPr/>
        </p:nvSpPr>
        <p:spPr>
          <a:xfrm>
            <a:off x="502920" y="6537960"/>
            <a:ext cx="7223760" cy="146304"/>
          </a:xfrm>
          <a:prstGeom prst="rect">
            <a:avLst/>
          </a:prstGeom>
          <a:noFill/>
          <a:ln/>
        </p:spPr>
        <p:txBody>
          <a:bodyPr wrap="square" lIns="0" tIns="0" rIns="0" bIns="0" rtlCol="0" anchor="ctr"/>
          <a:lstStyle/>
          <a:p>
            <a:pPr indent="0" marL="0">
              <a:buNone/>
            </a:pPr>
            <a:r>
              <a:rPr lang="en-US" sz="650" dirty="0">
                <a:solidFill>
                  <a:srgbClr val="7E8CA0"/>
                </a:solidFill>
              </a:rPr>
              <a:t>Equity Alliance | Venture Capital &amp; Angel Investments | Confidential investor draft</a:t>
            </a:r>
            <a:endParaRPr lang="en-US" sz="65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0B1C2C"/>
        </a:solidFill>
      </p:bgPr>
    </p:bg>
    <p:spTree>
      <p:nvGrpSpPr>
        <p:cNvPr id="1" name=""/>
        <p:cNvGrpSpPr/>
        <p:nvPr/>
      </p:nvGrpSpPr>
      <p:grpSpPr>
        <a:xfrm>
          <a:off x="0" y="0"/>
          <a:ext cx="0" cy="0"/>
          <a:chOff x="0" y="0"/>
          <a:chExt cx="0" cy="0"/>
        </a:xfrm>
      </p:grpSpPr>
      <p:sp>
        <p:nvSpPr>
          <p:cNvPr id="2" name="Text 0"/>
          <p:cNvSpPr/>
          <p:nvPr/>
        </p:nvSpPr>
        <p:spPr>
          <a:xfrm>
            <a:off x="502920" y="384048"/>
            <a:ext cx="8046720" cy="438912"/>
          </a:xfrm>
          <a:prstGeom prst="rect">
            <a:avLst/>
          </a:prstGeom>
          <a:noFill/>
          <a:ln/>
        </p:spPr>
        <p:txBody>
          <a:bodyPr wrap="square" lIns="0" tIns="0" rIns="0" bIns="0" rtlCol="0" anchor="ctr">
            <a:normAutofit/>
          </a:bodyPr>
          <a:lstStyle/>
          <a:p>
            <a:pPr indent="0" marL="0">
              <a:buNone/>
            </a:pPr>
            <a:r>
              <a:rPr lang="en-US" sz="2550" b="1" dirty="0">
                <a:solidFill>
                  <a:srgbClr val="F7FBFF"/>
                </a:solidFill>
                <a:latin typeface="Aptos Display" pitchFamily="34" charset="0"/>
                <a:ea typeface="Aptos Display" pitchFamily="34" charset="-122"/>
                <a:cs typeface="Aptos Display" pitchFamily="34" charset="-120"/>
              </a:rPr>
              <a:t>A platform, not a single drink</a:t>
            </a:r>
            <a:endParaRPr lang="en-US" sz="2550" dirty="0"/>
          </a:p>
        </p:txBody>
      </p:sp>
      <p:sp>
        <p:nvSpPr>
          <p:cNvPr id="3" name="Text 1"/>
          <p:cNvSpPr/>
          <p:nvPr/>
        </p:nvSpPr>
        <p:spPr>
          <a:xfrm>
            <a:off x="530352" y="832104"/>
            <a:ext cx="7680960" cy="256032"/>
          </a:xfrm>
          <a:prstGeom prst="rect">
            <a:avLst/>
          </a:prstGeom>
          <a:noFill/>
          <a:ln/>
        </p:spPr>
        <p:txBody>
          <a:bodyPr wrap="square" lIns="0" tIns="0" rIns="0" bIns="0" rtlCol="0" anchor="ctr">
            <a:normAutofit/>
          </a:bodyPr>
          <a:lstStyle/>
          <a:p>
            <a:pPr indent="0" marL="0">
              <a:buNone/>
            </a:pPr>
            <a:r>
              <a:rPr lang="en-US" sz="950" dirty="0">
                <a:solidFill>
                  <a:srgbClr val="C8D4E3"/>
                </a:solidFill>
              </a:rPr>
              <a:t>Six historical functions create line-extension potential and retail shelf presence.</a:t>
            </a:r>
            <a:endParaRPr lang="en-US" sz="950" dirty="0"/>
          </a:p>
        </p:txBody>
      </p:sp>
      <p:sp>
        <p:nvSpPr>
          <p:cNvPr id="4" name="Shape 2"/>
          <p:cNvSpPr/>
          <p:nvPr/>
        </p:nvSpPr>
        <p:spPr>
          <a:xfrm>
            <a:off x="502920" y="1124712"/>
            <a:ext cx="1143000" cy="0"/>
          </a:xfrm>
          <a:prstGeom prst="line">
            <a:avLst/>
          </a:prstGeom>
          <a:noFill/>
          <a:ln w="25400">
            <a:solidFill>
              <a:srgbClr val="D8AF55"/>
            </a:solidFill>
            <a:prstDash val="solid"/>
          </a:ln>
        </p:spPr>
      </p:sp>
      <p:pic>
        <p:nvPicPr>
          <p:cNvPr id="5" name="Image 0" descr="/mnt/data/Image 2(20260824-122221).jpeg">    </p:cNvPr>
          <p:cNvPicPr>
            <a:picLocks noChangeAspect="1"/>
          </p:cNvPicPr>
          <p:nvPr/>
        </p:nvPicPr>
        <p:blipFill>
          <a:blip r:embed="rId1"/>
          <a:stretch>
            <a:fillRect/>
          </a:stretch>
        </p:blipFill>
        <p:spPr>
          <a:xfrm>
            <a:off x="1306664" y="1234440"/>
            <a:ext cx="5433391" cy="3749040"/>
          </a:xfrm>
          <a:prstGeom prst="rect">
            <a:avLst/>
          </a:prstGeom>
        </p:spPr>
      </p:pic>
      <p:sp>
        <p:nvSpPr>
          <p:cNvPr id="6" name="Shape 3"/>
          <p:cNvSpPr/>
          <p:nvPr/>
        </p:nvSpPr>
        <p:spPr>
          <a:xfrm>
            <a:off x="7543800" y="1143000"/>
            <a:ext cx="1783080" cy="713232"/>
          </a:xfrm>
          <a:prstGeom prst="roundRect">
            <a:avLst>
              <a:gd name="adj" fmla="val 7692"/>
            </a:avLst>
          </a:prstGeom>
          <a:solidFill>
            <a:srgbClr val="0E273F"/>
          </a:solidFill>
          <a:ln w="12700">
            <a:solidFill>
              <a:srgbClr val="7A4DD6"/>
            </a:solidFill>
            <a:prstDash val="solid"/>
          </a:ln>
        </p:spPr>
      </p:sp>
      <p:sp>
        <p:nvSpPr>
          <p:cNvPr id="7" name="Text 4"/>
          <p:cNvSpPr/>
          <p:nvPr/>
        </p:nvSpPr>
        <p:spPr>
          <a:xfrm>
            <a:off x="7680960" y="1280160"/>
            <a:ext cx="1417320" cy="201168"/>
          </a:xfrm>
          <a:prstGeom prst="rect">
            <a:avLst/>
          </a:prstGeom>
          <a:noFill/>
          <a:ln/>
        </p:spPr>
        <p:txBody>
          <a:bodyPr wrap="square" lIns="0" tIns="0" rIns="0" bIns="0" rtlCol="0" anchor="ctr">
            <a:normAutofit/>
          </a:bodyPr>
          <a:lstStyle/>
          <a:p>
            <a:pPr indent="0" marL="0">
              <a:buNone/>
            </a:pPr>
            <a:r>
              <a:rPr lang="en-US" sz="1250" b="1" dirty="0">
                <a:solidFill>
                  <a:srgbClr val="7A4DD6"/>
                </a:solidFill>
              </a:rPr>
              <a:t>Hydrate</a:t>
            </a:r>
            <a:endParaRPr lang="en-US" sz="1250" dirty="0"/>
          </a:p>
        </p:txBody>
      </p:sp>
      <p:sp>
        <p:nvSpPr>
          <p:cNvPr id="8" name="Text 5"/>
          <p:cNvSpPr/>
          <p:nvPr/>
        </p:nvSpPr>
        <p:spPr>
          <a:xfrm>
            <a:off x="7680960" y="1536192"/>
            <a:ext cx="1463040" cy="182880"/>
          </a:xfrm>
          <a:prstGeom prst="rect">
            <a:avLst/>
          </a:prstGeom>
          <a:noFill/>
          <a:ln/>
        </p:spPr>
        <p:txBody>
          <a:bodyPr wrap="square" lIns="0" tIns="0" rIns="0" bIns="0" rtlCol="0" anchor="ctr">
            <a:normAutofit/>
          </a:bodyPr>
          <a:lstStyle/>
          <a:p>
            <a:pPr indent="0" marL="0">
              <a:buNone/>
            </a:pPr>
            <a:r>
              <a:rPr lang="en-US" sz="780" dirty="0">
                <a:solidFill>
                  <a:srgbClr val="F7FBFF"/>
                </a:solidFill>
              </a:rPr>
              <a:t>replenishment / electrolytes</a:t>
            </a:r>
            <a:endParaRPr lang="en-US" sz="780" dirty="0"/>
          </a:p>
        </p:txBody>
      </p:sp>
      <p:sp>
        <p:nvSpPr>
          <p:cNvPr id="9" name="Shape 6"/>
          <p:cNvSpPr/>
          <p:nvPr/>
        </p:nvSpPr>
        <p:spPr>
          <a:xfrm>
            <a:off x="9601200" y="1143000"/>
            <a:ext cx="1783080" cy="713232"/>
          </a:xfrm>
          <a:prstGeom prst="roundRect">
            <a:avLst>
              <a:gd name="adj" fmla="val 7692"/>
            </a:avLst>
          </a:prstGeom>
          <a:solidFill>
            <a:srgbClr val="0E273F"/>
          </a:solidFill>
          <a:ln w="12700">
            <a:solidFill>
              <a:srgbClr val="D8AF55"/>
            </a:solidFill>
            <a:prstDash val="solid"/>
          </a:ln>
        </p:spPr>
      </p:sp>
      <p:sp>
        <p:nvSpPr>
          <p:cNvPr id="10" name="Text 7"/>
          <p:cNvSpPr/>
          <p:nvPr/>
        </p:nvSpPr>
        <p:spPr>
          <a:xfrm>
            <a:off x="9738360" y="1280160"/>
            <a:ext cx="1417320" cy="201168"/>
          </a:xfrm>
          <a:prstGeom prst="rect">
            <a:avLst/>
          </a:prstGeom>
          <a:noFill/>
          <a:ln/>
        </p:spPr>
        <p:txBody>
          <a:bodyPr wrap="square" lIns="0" tIns="0" rIns="0" bIns="0" rtlCol="0" anchor="ctr">
            <a:normAutofit/>
          </a:bodyPr>
          <a:lstStyle/>
          <a:p>
            <a:pPr indent="0" marL="0">
              <a:buNone/>
            </a:pPr>
            <a:r>
              <a:rPr lang="en-US" sz="1250" b="1" dirty="0">
                <a:solidFill>
                  <a:srgbClr val="D8AF55"/>
                </a:solidFill>
              </a:rPr>
              <a:t>Kids</a:t>
            </a:r>
            <a:endParaRPr lang="en-US" sz="1250" dirty="0"/>
          </a:p>
        </p:txBody>
      </p:sp>
      <p:sp>
        <p:nvSpPr>
          <p:cNvPr id="11" name="Text 8"/>
          <p:cNvSpPr/>
          <p:nvPr/>
        </p:nvSpPr>
        <p:spPr>
          <a:xfrm>
            <a:off x="9738360" y="1536192"/>
            <a:ext cx="1463040" cy="182880"/>
          </a:xfrm>
          <a:prstGeom prst="rect">
            <a:avLst/>
          </a:prstGeom>
          <a:noFill/>
          <a:ln/>
        </p:spPr>
        <p:txBody>
          <a:bodyPr wrap="square" lIns="0" tIns="0" rIns="0" bIns="0" rtlCol="0" anchor="ctr">
            <a:normAutofit/>
          </a:bodyPr>
          <a:lstStyle/>
          <a:p>
            <a:pPr indent="0" marL="0">
              <a:buNone/>
            </a:pPr>
            <a:r>
              <a:rPr lang="en-US" sz="780" dirty="0">
                <a:solidFill>
                  <a:srgbClr val="F7FBFF"/>
                </a:solidFill>
              </a:rPr>
              <a:t>family wellness</a:t>
            </a:r>
            <a:endParaRPr lang="en-US" sz="780" dirty="0"/>
          </a:p>
        </p:txBody>
      </p:sp>
      <p:sp>
        <p:nvSpPr>
          <p:cNvPr id="12" name="Shape 9"/>
          <p:cNvSpPr/>
          <p:nvPr/>
        </p:nvSpPr>
        <p:spPr>
          <a:xfrm>
            <a:off x="7543800" y="2395728"/>
            <a:ext cx="1783080" cy="713232"/>
          </a:xfrm>
          <a:prstGeom prst="roundRect">
            <a:avLst>
              <a:gd name="adj" fmla="val 7692"/>
            </a:avLst>
          </a:prstGeom>
          <a:solidFill>
            <a:srgbClr val="0E273F"/>
          </a:solidFill>
          <a:ln w="12700">
            <a:solidFill>
              <a:srgbClr val="2E9DFF"/>
            </a:solidFill>
            <a:prstDash val="solid"/>
          </a:ln>
        </p:spPr>
      </p:sp>
      <p:sp>
        <p:nvSpPr>
          <p:cNvPr id="13" name="Text 10"/>
          <p:cNvSpPr/>
          <p:nvPr/>
        </p:nvSpPr>
        <p:spPr>
          <a:xfrm>
            <a:off x="7680960" y="2532888"/>
            <a:ext cx="1417320" cy="201168"/>
          </a:xfrm>
          <a:prstGeom prst="rect">
            <a:avLst/>
          </a:prstGeom>
          <a:noFill/>
          <a:ln/>
        </p:spPr>
        <p:txBody>
          <a:bodyPr wrap="square" lIns="0" tIns="0" rIns="0" bIns="0" rtlCol="0" anchor="ctr">
            <a:normAutofit/>
          </a:bodyPr>
          <a:lstStyle/>
          <a:p>
            <a:pPr indent="0" marL="0">
              <a:buNone/>
            </a:pPr>
            <a:r>
              <a:rPr lang="en-US" sz="1250" b="1" dirty="0">
                <a:solidFill>
                  <a:srgbClr val="2E9DFF"/>
                </a:solidFill>
              </a:rPr>
              <a:t>Focus</a:t>
            </a:r>
            <a:endParaRPr lang="en-US" sz="1250" dirty="0"/>
          </a:p>
        </p:txBody>
      </p:sp>
      <p:sp>
        <p:nvSpPr>
          <p:cNvPr id="14" name="Text 11"/>
          <p:cNvSpPr/>
          <p:nvPr/>
        </p:nvSpPr>
        <p:spPr>
          <a:xfrm>
            <a:off x="7680960" y="2788920"/>
            <a:ext cx="1463040" cy="182880"/>
          </a:xfrm>
          <a:prstGeom prst="rect">
            <a:avLst/>
          </a:prstGeom>
          <a:noFill/>
          <a:ln/>
        </p:spPr>
        <p:txBody>
          <a:bodyPr wrap="square" lIns="0" tIns="0" rIns="0" bIns="0" rtlCol="0" anchor="ctr">
            <a:normAutofit/>
          </a:bodyPr>
          <a:lstStyle/>
          <a:p>
            <a:pPr indent="0" marL="0">
              <a:buNone/>
            </a:pPr>
            <a:r>
              <a:rPr lang="en-US" sz="780" dirty="0">
                <a:solidFill>
                  <a:srgbClr val="F7FBFF"/>
                </a:solidFill>
              </a:rPr>
              <a:t>mental clarity</a:t>
            </a:r>
            <a:endParaRPr lang="en-US" sz="780" dirty="0"/>
          </a:p>
        </p:txBody>
      </p:sp>
      <p:sp>
        <p:nvSpPr>
          <p:cNvPr id="15" name="Shape 12"/>
          <p:cNvSpPr/>
          <p:nvPr/>
        </p:nvSpPr>
        <p:spPr>
          <a:xfrm>
            <a:off x="9601200" y="2395728"/>
            <a:ext cx="1783080" cy="713232"/>
          </a:xfrm>
          <a:prstGeom prst="roundRect">
            <a:avLst>
              <a:gd name="adj" fmla="val 7692"/>
            </a:avLst>
          </a:prstGeom>
          <a:solidFill>
            <a:srgbClr val="0E273F"/>
          </a:solidFill>
          <a:ln w="12700">
            <a:solidFill>
              <a:srgbClr val="FF5BA8"/>
            </a:solidFill>
            <a:prstDash val="solid"/>
          </a:ln>
        </p:spPr>
      </p:sp>
      <p:sp>
        <p:nvSpPr>
          <p:cNvPr id="16" name="Text 13"/>
          <p:cNvSpPr/>
          <p:nvPr/>
        </p:nvSpPr>
        <p:spPr>
          <a:xfrm>
            <a:off x="9738360" y="2532888"/>
            <a:ext cx="1417320" cy="201168"/>
          </a:xfrm>
          <a:prstGeom prst="rect">
            <a:avLst/>
          </a:prstGeom>
          <a:noFill/>
          <a:ln/>
        </p:spPr>
        <p:txBody>
          <a:bodyPr wrap="square" lIns="0" tIns="0" rIns="0" bIns="0" rtlCol="0" anchor="ctr">
            <a:normAutofit/>
          </a:bodyPr>
          <a:lstStyle/>
          <a:p>
            <a:pPr indent="0" marL="0">
              <a:buNone/>
            </a:pPr>
            <a:r>
              <a:rPr lang="en-US" sz="1250" b="1" dirty="0">
                <a:solidFill>
                  <a:srgbClr val="FF5BA8"/>
                </a:solidFill>
              </a:rPr>
              <a:t>Femme</a:t>
            </a:r>
            <a:endParaRPr lang="en-US" sz="1250" dirty="0"/>
          </a:p>
        </p:txBody>
      </p:sp>
      <p:sp>
        <p:nvSpPr>
          <p:cNvPr id="17" name="Text 14"/>
          <p:cNvSpPr/>
          <p:nvPr/>
        </p:nvSpPr>
        <p:spPr>
          <a:xfrm>
            <a:off x="9738360" y="2788920"/>
            <a:ext cx="1463040" cy="182880"/>
          </a:xfrm>
          <a:prstGeom prst="rect">
            <a:avLst/>
          </a:prstGeom>
          <a:noFill/>
          <a:ln/>
        </p:spPr>
        <p:txBody>
          <a:bodyPr wrap="square" lIns="0" tIns="0" rIns="0" bIns="0" rtlCol="0" anchor="ctr">
            <a:normAutofit/>
          </a:bodyPr>
          <a:lstStyle/>
          <a:p>
            <a:pPr indent="0" marL="0">
              <a:buNone/>
            </a:pPr>
            <a:r>
              <a:rPr lang="en-US" sz="780" dirty="0">
                <a:solidFill>
                  <a:srgbClr val="F7FBFF"/>
                </a:solidFill>
              </a:rPr>
              <a:t>female wellness</a:t>
            </a:r>
            <a:endParaRPr lang="en-US" sz="780" dirty="0"/>
          </a:p>
        </p:txBody>
      </p:sp>
      <p:sp>
        <p:nvSpPr>
          <p:cNvPr id="18" name="Shape 15"/>
          <p:cNvSpPr/>
          <p:nvPr/>
        </p:nvSpPr>
        <p:spPr>
          <a:xfrm>
            <a:off x="7543800" y="3648456"/>
            <a:ext cx="1783080" cy="713232"/>
          </a:xfrm>
          <a:prstGeom prst="roundRect">
            <a:avLst>
              <a:gd name="adj" fmla="val 7692"/>
            </a:avLst>
          </a:prstGeom>
          <a:solidFill>
            <a:srgbClr val="0E273F"/>
          </a:solidFill>
          <a:ln w="12700">
            <a:solidFill>
              <a:srgbClr val="E84B5F"/>
            </a:solidFill>
            <a:prstDash val="solid"/>
          </a:ln>
        </p:spPr>
      </p:sp>
      <p:sp>
        <p:nvSpPr>
          <p:cNvPr id="19" name="Text 16"/>
          <p:cNvSpPr/>
          <p:nvPr/>
        </p:nvSpPr>
        <p:spPr>
          <a:xfrm>
            <a:off x="7680960" y="3785616"/>
            <a:ext cx="1417320" cy="201168"/>
          </a:xfrm>
          <a:prstGeom prst="rect">
            <a:avLst/>
          </a:prstGeom>
          <a:noFill/>
          <a:ln/>
        </p:spPr>
        <p:txBody>
          <a:bodyPr wrap="square" lIns="0" tIns="0" rIns="0" bIns="0" rtlCol="0" anchor="ctr">
            <a:normAutofit/>
          </a:bodyPr>
          <a:lstStyle/>
          <a:p>
            <a:pPr indent="0" marL="0">
              <a:buNone/>
            </a:pPr>
            <a:r>
              <a:rPr lang="en-US" sz="1250" b="1" dirty="0">
                <a:solidFill>
                  <a:srgbClr val="E84B5F"/>
                </a:solidFill>
              </a:rPr>
              <a:t>Energize</a:t>
            </a:r>
            <a:endParaRPr lang="en-US" sz="1250" dirty="0"/>
          </a:p>
        </p:txBody>
      </p:sp>
      <p:sp>
        <p:nvSpPr>
          <p:cNvPr id="20" name="Text 17"/>
          <p:cNvSpPr/>
          <p:nvPr/>
        </p:nvSpPr>
        <p:spPr>
          <a:xfrm>
            <a:off x="7680960" y="4041648"/>
            <a:ext cx="1463040" cy="182880"/>
          </a:xfrm>
          <a:prstGeom prst="rect">
            <a:avLst/>
          </a:prstGeom>
          <a:noFill/>
          <a:ln/>
        </p:spPr>
        <p:txBody>
          <a:bodyPr wrap="square" lIns="0" tIns="0" rIns="0" bIns="0" rtlCol="0" anchor="ctr">
            <a:normAutofit/>
          </a:bodyPr>
          <a:lstStyle/>
          <a:p>
            <a:pPr indent="0" marL="0">
              <a:buNone/>
            </a:pPr>
            <a:r>
              <a:rPr lang="en-US" sz="780" dirty="0">
                <a:solidFill>
                  <a:srgbClr val="F7FBFF"/>
                </a:solidFill>
              </a:rPr>
              <a:t>energy + activity</a:t>
            </a:r>
            <a:endParaRPr lang="en-US" sz="780" dirty="0"/>
          </a:p>
        </p:txBody>
      </p:sp>
      <p:sp>
        <p:nvSpPr>
          <p:cNvPr id="21" name="Shape 18"/>
          <p:cNvSpPr/>
          <p:nvPr/>
        </p:nvSpPr>
        <p:spPr>
          <a:xfrm>
            <a:off x="9601200" y="3648456"/>
            <a:ext cx="1783080" cy="713232"/>
          </a:xfrm>
          <a:prstGeom prst="roundRect">
            <a:avLst>
              <a:gd name="adj" fmla="val 7692"/>
            </a:avLst>
          </a:prstGeom>
          <a:solidFill>
            <a:srgbClr val="0E273F"/>
          </a:solidFill>
          <a:ln w="12700">
            <a:solidFill>
              <a:srgbClr val="34D080"/>
            </a:solidFill>
            <a:prstDash val="solid"/>
          </a:ln>
        </p:spPr>
      </p:sp>
      <p:sp>
        <p:nvSpPr>
          <p:cNvPr id="22" name="Text 19"/>
          <p:cNvSpPr/>
          <p:nvPr/>
        </p:nvSpPr>
        <p:spPr>
          <a:xfrm>
            <a:off x="9738360" y="3785616"/>
            <a:ext cx="1417320" cy="201168"/>
          </a:xfrm>
          <a:prstGeom prst="rect">
            <a:avLst/>
          </a:prstGeom>
          <a:noFill/>
          <a:ln/>
        </p:spPr>
        <p:txBody>
          <a:bodyPr wrap="square" lIns="0" tIns="0" rIns="0" bIns="0" rtlCol="0" anchor="ctr">
            <a:normAutofit/>
          </a:bodyPr>
          <a:lstStyle/>
          <a:p>
            <a:pPr indent="0" marL="0">
              <a:buNone/>
            </a:pPr>
            <a:r>
              <a:rPr lang="en-US" sz="1250" b="1" dirty="0">
                <a:solidFill>
                  <a:srgbClr val="34D080"/>
                </a:solidFill>
              </a:rPr>
              <a:t>Vitality</a:t>
            </a:r>
            <a:endParaRPr lang="en-US" sz="1250" dirty="0"/>
          </a:p>
        </p:txBody>
      </p:sp>
      <p:sp>
        <p:nvSpPr>
          <p:cNvPr id="23" name="Text 20"/>
          <p:cNvSpPr/>
          <p:nvPr/>
        </p:nvSpPr>
        <p:spPr>
          <a:xfrm>
            <a:off x="9738360" y="4041648"/>
            <a:ext cx="1463040" cy="182880"/>
          </a:xfrm>
          <a:prstGeom prst="rect">
            <a:avLst/>
          </a:prstGeom>
          <a:noFill/>
          <a:ln/>
        </p:spPr>
        <p:txBody>
          <a:bodyPr wrap="square" lIns="0" tIns="0" rIns="0" bIns="0" rtlCol="0" anchor="ctr">
            <a:normAutofit/>
          </a:bodyPr>
          <a:lstStyle/>
          <a:p>
            <a:pPr indent="0" marL="0">
              <a:buNone/>
            </a:pPr>
            <a:r>
              <a:rPr lang="en-US" sz="780" dirty="0">
                <a:solidFill>
                  <a:srgbClr val="F7FBFF"/>
                </a:solidFill>
              </a:rPr>
              <a:t>daily wellness</a:t>
            </a:r>
            <a:endParaRPr lang="en-US" sz="780" dirty="0"/>
          </a:p>
        </p:txBody>
      </p:sp>
      <p:sp>
        <p:nvSpPr>
          <p:cNvPr id="24" name="Shape 21"/>
          <p:cNvSpPr/>
          <p:nvPr/>
        </p:nvSpPr>
        <p:spPr>
          <a:xfrm>
            <a:off x="822960" y="5486400"/>
            <a:ext cx="10332720" cy="566928"/>
          </a:xfrm>
          <a:prstGeom prst="roundRect">
            <a:avLst>
              <a:gd name="adj" fmla="val 12903"/>
            </a:avLst>
          </a:prstGeom>
          <a:solidFill>
            <a:srgbClr val="10263A"/>
          </a:solidFill>
          <a:ln w="13970">
            <a:solidFill>
              <a:srgbClr val="D8AF55">
                <a:alpha val="85000"/>
              </a:srgbClr>
            </a:solidFill>
            <a:prstDash val="solid"/>
          </a:ln>
        </p:spPr>
      </p:sp>
      <p:sp>
        <p:nvSpPr>
          <p:cNvPr id="25" name="Text 22"/>
          <p:cNvSpPr/>
          <p:nvPr/>
        </p:nvSpPr>
        <p:spPr>
          <a:xfrm>
            <a:off x="987552" y="5614416"/>
            <a:ext cx="10003536" cy="384048"/>
          </a:xfrm>
          <a:prstGeom prst="rect">
            <a:avLst/>
          </a:prstGeom>
          <a:noFill/>
          <a:ln/>
        </p:spPr>
        <p:txBody>
          <a:bodyPr wrap="square" lIns="0" tIns="0" rIns="0" bIns="0" rtlCol="0" anchor="ctr">
            <a:normAutofit/>
          </a:bodyPr>
          <a:lstStyle/>
          <a:p>
            <a:pPr indent="0" marL="0">
              <a:buNone/>
            </a:pPr>
            <a:r>
              <a:rPr lang="en-US" sz="1350" b="1" dirty="0">
                <a:solidFill>
                  <a:srgbClr val="F7FBFF"/>
                </a:solidFill>
              </a:rPr>
              <a:t>Relaunch discipline: start with the 1–2 most commercially obvious hero SKUs, then extend once repeat purchase and unit economics are proven.</a:t>
            </a:r>
            <a:endParaRPr lang="en-US" sz="1350" dirty="0"/>
          </a:p>
        </p:txBody>
      </p:sp>
      <p:sp>
        <p:nvSpPr>
          <p:cNvPr id="26" name="Text 23"/>
          <p:cNvSpPr/>
          <p:nvPr/>
        </p:nvSpPr>
        <p:spPr>
          <a:xfrm>
            <a:off x="502920" y="6537960"/>
            <a:ext cx="7223760" cy="146304"/>
          </a:xfrm>
          <a:prstGeom prst="rect">
            <a:avLst/>
          </a:prstGeom>
          <a:noFill/>
          <a:ln/>
        </p:spPr>
        <p:txBody>
          <a:bodyPr wrap="square" lIns="0" tIns="0" rIns="0" bIns="0" rtlCol="0" anchor="ctr"/>
          <a:lstStyle/>
          <a:p>
            <a:pPr indent="0" marL="0">
              <a:buNone/>
            </a:pPr>
            <a:r>
              <a:rPr lang="en-US" sz="650" dirty="0">
                <a:solidFill>
                  <a:srgbClr val="7E8CA0"/>
                </a:solidFill>
              </a:rPr>
              <a:t>Equity Alliance | Venture Capital &amp; Angel Investments | Confidential investor draft</a:t>
            </a:r>
            <a:endParaRPr lang="en-US" sz="65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071523"/>
        </a:solidFill>
      </p:bgPr>
    </p:bg>
    <p:spTree>
      <p:nvGrpSpPr>
        <p:cNvPr id="1" name=""/>
        <p:cNvGrpSpPr/>
        <p:nvPr/>
      </p:nvGrpSpPr>
      <p:grpSpPr>
        <a:xfrm>
          <a:off x="0" y="0"/>
          <a:ext cx="0" cy="0"/>
          <a:chOff x="0" y="0"/>
          <a:chExt cx="0" cy="0"/>
        </a:xfrm>
      </p:grpSpPr>
      <p:sp>
        <p:nvSpPr>
          <p:cNvPr id="2" name="Text 0"/>
          <p:cNvSpPr/>
          <p:nvPr/>
        </p:nvSpPr>
        <p:spPr>
          <a:xfrm>
            <a:off x="502920" y="384048"/>
            <a:ext cx="8046720" cy="438912"/>
          </a:xfrm>
          <a:prstGeom prst="rect">
            <a:avLst/>
          </a:prstGeom>
          <a:noFill/>
          <a:ln/>
        </p:spPr>
        <p:txBody>
          <a:bodyPr wrap="square" lIns="0" tIns="0" rIns="0" bIns="0" rtlCol="0" anchor="ctr">
            <a:normAutofit/>
          </a:bodyPr>
          <a:lstStyle/>
          <a:p>
            <a:pPr indent="0" marL="0">
              <a:buNone/>
            </a:pPr>
            <a:r>
              <a:rPr lang="en-US" sz="2550" b="1" dirty="0">
                <a:solidFill>
                  <a:srgbClr val="F7FBFF"/>
                </a:solidFill>
                <a:latin typeface="Aptos Display" pitchFamily="34" charset="0"/>
                <a:ea typeface="Aptos Display" pitchFamily="34" charset="-122"/>
                <a:cs typeface="Aptos Display" pitchFamily="34" charset="-120"/>
              </a:rPr>
              <a:t>Historical proof: nationwide footprint</a:t>
            </a:r>
            <a:endParaRPr lang="en-US" sz="2550" dirty="0"/>
          </a:p>
        </p:txBody>
      </p:sp>
      <p:sp>
        <p:nvSpPr>
          <p:cNvPr id="3" name="Text 1"/>
          <p:cNvSpPr/>
          <p:nvPr/>
        </p:nvSpPr>
        <p:spPr>
          <a:xfrm>
            <a:off x="530352" y="832104"/>
            <a:ext cx="7680960" cy="256032"/>
          </a:xfrm>
          <a:prstGeom prst="rect">
            <a:avLst/>
          </a:prstGeom>
          <a:noFill/>
          <a:ln/>
        </p:spPr>
        <p:txBody>
          <a:bodyPr wrap="square" lIns="0" tIns="0" rIns="0" bIns="0" rtlCol="0" anchor="ctr">
            <a:normAutofit/>
          </a:bodyPr>
          <a:lstStyle/>
          <a:p>
            <a:pPr indent="0" marL="0">
              <a:buNone/>
            </a:pPr>
            <a:r>
              <a:rPr lang="en-US" sz="950" dirty="0">
                <a:solidFill>
                  <a:srgbClr val="C8D4E3"/>
                </a:solidFill>
              </a:rPr>
              <a:t>Stream previously moved beyond concept into real retail availability.</a:t>
            </a:r>
            <a:endParaRPr lang="en-US" sz="950" dirty="0"/>
          </a:p>
        </p:txBody>
      </p:sp>
      <p:sp>
        <p:nvSpPr>
          <p:cNvPr id="4" name="Shape 2"/>
          <p:cNvSpPr/>
          <p:nvPr/>
        </p:nvSpPr>
        <p:spPr>
          <a:xfrm>
            <a:off x="502920" y="1124712"/>
            <a:ext cx="1143000" cy="0"/>
          </a:xfrm>
          <a:prstGeom prst="line">
            <a:avLst/>
          </a:prstGeom>
          <a:noFill/>
          <a:ln w="25400">
            <a:solidFill>
              <a:srgbClr val="D8AF55"/>
            </a:solidFill>
            <a:prstDash val="solid"/>
          </a:ln>
        </p:spPr>
      </p:sp>
      <p:pic>
        <p:nvPicPr>
          <p:cNvPr id="5" name="Image 0" descr="/mnt/data/Image 3(20260824-122821).jpeg">    </p:cNvPr>
          <p:cNvPicPr>
            <a:picLocks noChangeAspect="1"/>
          </p:cNvPicPr>
          <p:nvPr/>
        </p:nvPicPr>
        <p:blipFill>
          <a:blip r:embed="rId1"/>
          <a:srcRect l="18964" r="18964" t="0" b="0"/>
          <a:stretch/>
        </p:blipFill>
        <p:spPr>
          <a:xfrm>
            <a:off x="6446520" y="1234440"/>
            <a:ext cx="5166360" cy="4681728"/>
          </a:xfrm>
          <a:prstGeom prst="rect">
            <a:avLst/>
          </a:prstGeom>
        </p:spPr>
      </p:pic>
      <p:sp>
        <p:nvSpPr>
          <p:cNvPr id="6" name="Text 3"/>
          <p:cNvSpPr/>
          <p:nvPr/>
        </p:nvSpPr>
        <p:spPr>
          <a:xfrm>
            <a:off x="731520" y="1371600"/>
            <a:ext cx="2926080" cy="502920"/>
          </a:xfrm>
          <a:prstGeom prst="rect">
            <a:avLst/>
          </a:prstGeom>
          <a:noFill/>
          <a:ln/>
        </p:spPr>
        <p:txBody>
          <a:bodyPr wrap="square" lIns="0" tIns="0" rIns="0" bIns="0" rtlCol="0" anchor="ctr">
            <a:normAutofit/>
          </a:bodyPr>
          <a:lstStyle/>
          <a:p>
            <a:pPr indent="0" marL="0">
              <a:buNone/>
            </a:pPr>
            <a:r>
              <a:rPr lang="en-US" sz="2700" b="1" dirty="0">
                <a:solidFill>
                  <a:srgbClr val="D8AF55"/>
                </a:solidFill>
                <a:latin typeface="Aptos Display" pitchFamily="34" charset="0"/>
                <a:ea typeface="Aptos Display" pitchFamily="34" charset="-122"/>
                <a:cs typeface="Aptos Display" pitchFamily="34" charset="-120"/>
              </a:rPr>
              <a:t>130+</a:t>
            </a:r>
            <a:endParaRPr lang="en-US" sz="2700" dirty="0"/>
          </a:p>
        </p:txBody>
      </p:sp>
      <p:sp>
        <p:nvSpPr>
          <p:cNvPr id="7" name="Text 4"/>
          <p:cNvSpPr/>
          <p:nvPr/>
        </p:nvSpPr>
        <p:spPr>
          <a:xfrm>
            <a:off x="731520" y="1883664"/>
            <a:ext cx="2926080" cy="384048"/>
          </a:xfrm>
          <a:prstGeom prst="rect">
            <a:avLst/>
          </a:prstGeom>
          <a:noFill/>
          <a:ln/>
        </p:spPr>
        <p:txBody>
          <a:bodyPr wrap="square" lIns="0" tIns="0" rIns="0" bIns="0" rtlCol="0" anchor="ctr">
            <a:normAutofit/>
          </a:bodyPr>
          <a:lstStyle/>
          <a:p>
            <a:pPr indent="0" marL="0">
              <a:buNone/>
            </a:pPr>
            <a:r>
              <a:rPr lang="en-US" sz="880" dirty="0">
                <a:solidFill>
                  <a:srgbClr val="C8D4E3"/>
                </a:solidFill>
              </a:rPr>
              <a:t>locations across South Africa and Namibia announced in 2013</a:t>
            </a:r>
            <a:endParaRPr lang="en-US" sz="880" dirty="0"/>
          </a:p>
        </p:txBody>
      </p:sp>
      <p:sp>
        <p:nvSpPr>
          <p:cNvPr id="8" name="Text 5"/>
          <p:cNvSpPr/>
          <p:nvPr/>
        </p:nvSpPr>
        <p:spPr>
          <a:xfrm>
            <a:off x="3886200" y="1371600"/>
            <a:ext cx="2468880" cy="502920"/>
          </a:xfrm>
          <a:prstGeom prst="rect">
            <a:avLst/>
          </a:prstGeom>
          <a:noFill/>
          <a:ln/>
        </p:spPr>
        <p:txBody>
          <a:bodyPr wrap="square" lIns="0" tIns="0" rIns="0" bIns="0" rtlCol="0" anchor="ctr">
            <a:normAutofit/>
          </a:bodyPr>
          <a:lstStyle/>
          <a:p>
            <a:pPr indent="0" marL="0">
              <a:buNone/>
            </a:pPr>
            <a:r>
              <a:rPr lang="en-US" sz="2700" b="1" dirty="0">
                <a:solidFill>
                  <a:srgbClr val="54C7FF"/>
                </a:solidFill>
                <a:latin typeface="Aptos Display" pitchFamily="34" charset="0"/>
                <a:ea typeface="Aptos Display" pitchFamily="34" charset="-122"/>
                <a:cs typeface="Aptos Display" pitchFamily="34" charset="-120"/>
              </a:rPr>
              <a:t>100</a:t>
            </a:r>
            <a:endParaRPr lang="en-US" sz="2700" dirty="0"/>
          </a:p>
        </p:txBody>
      </p:sp>
      <p:sp>
        <p:nvSpPr>
          <p:cNvPr id="9" name="Text 6"/>
          <p:cNvSpPr/>
          <p:nvPr/>
        </p:nvSpPr>
        <p:spPr>
          <a:xfrm>
            <a:off x="3886200" y="1883664"/>
            <a:ext cx="2468880" cy="384048"/>
          </a:xfrm>
          <a:prstGeom prst="rect">
            <a:avLst/>
          </a:prstGeom>
          <a:noFill/>
          <a:ln/>
        </p:spPr>
        <p:txBody>
          <a:bodyPr wrap="square" lIns="0" tIns="0" rIns="0" bIns="0" rtlCol="0" anchor="ctr">
            <a:normAutofit/>
          </a:bodyPr>
          <a:lstStyle/>
          <a:p>
            <a:pPr indent="0" marL="0">
              <a:buNone/>
            </a:pPr>
            <a:r>
              <a:rPr lang="en-US" sz="880" dirty="0">
                <a:solidFill>
                  <a:srgbClr val="C8D4E3"/>
                </a:solidFill>
              </a:rPr>
              <a:t>additional locations announced as rolling out</a:t>
            </a:r>
            <a:endParaRPr lang="en-US" sz="880" dirty="0"/>
          </a:p>
        </p:txBody>
      </p:sp>
      <p:sp>
        <p:nvSpPr>
          <p:cNvPr id="10" name="Shape 7"/>
          <p:cNvSpPr/>
          <p:nvPr/>
        </p:nvSpPr>
        <p:spPr>
          <a:xfrm>
            <a:off x="731520" y="2697480"/>
            <a:ext cx="5212080" cy="0"/>
          </a:xfrm>
          <a:prstGeom prst="line">
            <a:avLst/>
          </a:prstGeom>
          <a:noFill/>
          <a:ln w="12700">
            <a:solidFill>
              <a:srgbClr val="29445F"/>
            </a:solidFill>
            <a:prstDash val="solid"/>
          </a:ln>
        </p:spPr>
      </p:sp>
      <p:sp>
        <p:nvSpPr>
          <p:cNvPr id="11" name="Text 8"/>
          <p:cNvSpPr/>
          <p:nvPr/>
        </p:nvSpPr>
        <p:spPr>
          <a:xfrm>
            <a:off x="822960" y="3154680"/>
            <a:ext cx="5120640" cy="1920240"/>
          </a:xfrm>
          <a:prstGeom prst="rect">
            <a:avLst/>
          </a:prstGeom>
          <a:noFill/>
          <a:ln/>
        </p:spPr>
        <p:txBody>
          <a:bodyPr wrap="square" lIns="508" tIns="508" rIns="508" bIns="508" rtlCol="0" anchor="ctr">
            <a:normAutofit/>
          </a:bodyPr>
          <a:lstStyle/>
          <a:p>
            <a:r>
              <a:rPr lang="en-US" sz="1350" dirty="0">
                <a:solidFill>
                  <a:srgbClr val="F7FBFF"/>
                </a:solidFill>
              </a:rPr>
              <a:t>Flagship locations named included SPAR, ENGEN, Shell, Wakaberry, Pro Shop, Cycle Lab and Vida e Caffè.</a:t>
            </a:r>
            <a:endParaRPr lang="en-US" sz="1350" dirty="0"/>
          </a:p>
          <a:p>
            <a:r>
              <a:rPr lang="en-US" sz="1350" dirty="0">
                <a:solidFill>
                  <a:srgbClr val="F7FBFF"/>
                </a:solidFill>
              </a:rPr>
              <a:t>Other channels included gyms, cafés and restaurants including SWEAT 1000 and Giovanni’s.</a:t>
            </a:r>
            <a:endParaRPr lang="en-US" sz="1350" dirty="0"/>
          </a:p>
          <a:p>
            <a:r>
              <a:rPr lang="en-US" sz="1350" dirty="0">
                <a:solidFill>
                  <a:srgbClr val="F7FBFF"/>
                </a:solidFill>
              </a:rPr>
              <a:t>The shelf photo supports the historical retail proof story visually: Stream was on-shelf, tagged and promoted.</a:t>
            </a:r>
            <a:endParaRPr lang="en-US" sz="1350" dirty="0"/>
          </a:p>
        </p:txBody>
      </p:sp>
      <p:sp>
        <p:nvSpPr>
          <p:cNvPr id="12" name="Text 9"/>
          <p:cNvSpPr/>
          <p:nvPr/>
        </p:nvSpPr>
        <p:spPr>
          <a:xfrm>
            <a:off x="502920" y="6537960"/>
            <a:ext cx="7223760" cy="146304"/>
          </a:xfrm>
          <a:prstGeom prst="rect">
            <a:avLst/>
          </a:prstGeom>
          <a:noFill/>
          <a:ln/>
        </p:spPr>
        <p:txBody>
          <a:bodyPr wrap="square" lIns="0" tIns="0" rIns="0" bIns="0" rtlCol="0" anchor="ctr"/>
          <a:lstStyle/>
          <a:p>
            <a:pPr indent="0" marL="0">
              <a:buNone/>
            </a:pPr>
            <a:r>
              <a:rPr lang="en-US" sz="650" dirty="0">
                <a:solidFill>
                  <a:srgbClr val="7E8CA0"/>
                </a:solidFill>
              </a:rPr>
              <a:t>Equity Alliance | Venture Capital &amp; Angel Investments | Confidential investor draft</a:t>
            </a:r>
            <a:endParaRPr lang="en-US" sz="65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0B1C2C"/>
        </a:solidFill>
      </p:bgPr>
    </p:bg>
    <p:spTree>
      <p:nvGrpSpPr>
        <p:cNvPr id="1" name=""/>
        <p:cNvGrpSpPr/>
        <p:nvPr/>
      </p:nvGrpSpPr>
      <p:grpSpPr>
        <a:xfrm>
          <a:off x="0" y="0"/>
          <a:ext cx="0" cy="0"/>
          <a:chOff x="0" y="0"/>
          <a:chExt cx="0" cy="0"/>
        </a:xfrm>
      </p:grpSpPr>
      <p:sp>
        <p:nvSpPr>
          <p:cNvPr id="2" name="Text 0"/>
          <p:cNvSpPr/>
          <p:nvPr/>
        </p:nvSpPr>
        <p:spPr>
          <a:xfrm>
            <a:off x="502920" y="384048"/>
            <a:ext cx="8046720" cy="438912"/>
          </a:xfrm>
          <a:prstGeom prst="rect">
            <a:avLst/>
          </a:prstGeom>
          <a:noFill/>
          <a:ln/>
        </p:spPr>
        <p:txBody>
          <a:bodyPr wrap="square" lIns="0" tIns="0" rIns="0" bIns="0" rtlCol="0" anchor="ctr">
            <a:normAutofit/>
          </a:bodyPr>
          <a:lstStyle/>
          <a:p>
            <a:pPr indent="0" marL="0">
              <a:buNone/>
            </a:pPr>
            <a:r>
              <a:rPr lang="en-US" sz="2550" b="1" dirty="0">
                <a:solidFill>
                  <a:srgbClr val="F7FBFF"/>
                </a:solidFill>
                <a:latin typeface="Aptos Display" pitchFamily="34" charset="0"/>
                <a:ea typeface="Aptos Display" pitchFamily="34" charset="-122"/>
                <a:cs typeface="Aptos Display" pitchFamily="34" charset="-120"/>
              </a:rPr>
              <a:t>Historical awards &amp; credibility</a:t>
            </a:r>
            <a:endParaRPr lang="en-US" sz="2550" dirty="0"/>
          </a:p>
        </p:txBody>
      </p:sp>
      <p:sp>
        <p:nvSpPr>
          <p:cNvPr id="3" name="Text 1"/>
          <p:cNvSpPr/>
          <p:nvPr/>
        </p:nvSpPr>
        <p:spPr>
          <a:xfrm>
            <a:off x="530352" y="832104"/>
            <a:ext cx="7680960" cy="256032"/>
          </a:xfrm>
          <a:prstGeom prst="rect">
            <a:avLst/>
          </a:prstGeom>
          <a:noFill/>
          <a:ln/>
        </p:spPr>
        <p:txBody>
          <a:bodyPr wrap="square" lIns="0" tIns="0" rIns="0" bIns="0" rtlCol="0" anchor="ctr">
            <a:normAutofit/>
          </a:bodyPr>
          <a:lstStyle/>
          <a:p>
            <a:pPr indent="0" marL="0">
              <a:buNone/>
            </a:pPr>
            <a:r>
              <a:rPr lang="en-US" sz="950" dirty="0">
                <a:solidFill>
                  <a:srgbClr val="C8D4E3"/>
                </a:solidFill>
              </a:rPr>
              <a:t>Awards help investors understand that the proposition once stood out.</a:t>
            </a:r>
            <a:endParaRPr lang="en-US" sz="950" dirty="0"/>
          </a:p>
        </p:txBody>
      </p:sp>
      <p:sp>
        <p:nvSpPr>
          <p:cNvPr id="4" name="Shape 2"/>
          <p:cNvSpPr/>
          <p:nvPr/>
        </p:nvSpPr>
        <p:spPr>
          <a:xfrm>
            <a:off x="502920" y="1124712"/>
            <a:ext cx="1143000" cy="0"/>
          </a:xfrm>
          <a:prstGeom prst="line">
            <a:avLst/>
          </a:prstGeom>
          <a:noFill/>
          <a:ln w="25400">
            <a:solidFill>
              <a:srgbClr val="D8AF55"/>
            </a:solidFill>
            <a:prstDash val="solid"/>
          </a:ln>
        </p:spPr>
      </p:sp>
      <p:sp>
        <p:nvSpPr>
          <p:cNvPr id="5" name="Shape 3"/>
          <p:cNvSpPr/>
          <p:nvPr/>
        </p:nvSpPr>
        <p:spPr>
          <a:xfrm>
            <a:off x="685800" y="1417320"/>
            <a:ext cx="4983480" cy="1078992"/>
          </a:xfrm>
          <a:prstGeom prst="roundRect">
            <a:avLst>
              <a:gd name="adj" fmla="val 6780"/>
            </a:avLst>
          </a:prstGeom>
          <a:solidFill>
            <a:srgbClr val="0E273F"/>
          </a:solidFill>
          <a:ln w="12700">
            <a:solidFill>
              <a:srgbClr val="D8AF55">
                <a:alpha val="95000"/>
              </a:srgbClr>
            </a:solidFill>
            <a:prstDash val="solid"/>
          </a:ln>
        </p:spPr>
      </p:sp>
      <p:sp>
        <p:nvSpPr>
          <p:cNvPr id="6" name="Text 4"/>
          <p:cNvSpPr/>
          <p:nvPr/>
        </p:nvSpPr>
        <p:spPr>
          <a:xfrm>
            <a:off x="868680" y="1581912"/>
            <a:ext cx="4617720" cy="228600"/>
          </a:xfrm>
          <a:prstGeom prst="rect">
            <a:avLst/>
          </a:prstGeom>
          <a:noFill/>
          <a:ln/>
        </p:spPr>
        <p:txBody>
          <a:bodyPr wrap="square" lIns="0" tIns="0" rIns="0" bIns="0" rtlCol="0" anchor="ctr">
            <a:normAutofit/>
          </a:bodyPr>
          <a:lstStyle/>
          <a:p>
            <a:pPr indent="0" marL="0">
              <a:buNone/>
            </a:pPr>
            <a:r>
              <a:rPr lang="en-US" sz="1400" b="1" dirty="0">
                <a:solidFill>
                  <a:srgbClr val="D8AF55"/>
                </a:solidFill>
              </a:rPr>
              <a:t>Food Review / Symrise</a:t>
            </a:r>
            <a:endParaRPr lang="en-US" sz="1400" dirty="0"/>
          </a:p>
        </p:txBody>
      </p:sp>
      <p:sp>
        <p:nvSpPr>
          <p:cNvPr id="7" name="Text 5"/>
          <p:cNvSpPr/>
          <p:nvPr/>
        </p:nvSpPr>
        <p:spPr>
          <a:xfrm>
            <a:off x="868680" y="1947672"/>
            <a:ext cx="4617720" cy="420624"/>
          </a:xfrm>
          <a:prstGeom prst="rect">
            <a:avLst/>
          </a:prstGeom>
          <a:noFill/>
          <a:ln/>
        </p:spPr>
        <p:txBody>
          <a:bodyPr wrap="square" lIns="0" tIns="0" rIns="0" bIns="0" rtlCol="0" anchor="ctr">
            <a:normAutofit/>
          </a:bodyPr>
          <a:lstStyle/>
          <a:p>
            <a:pPr indent="0" marL="0">
              <a:buNone/>
            </a:pPr>
            <a:r>
              <a:rPr lang="en-US" sz="1040" dirty="0">
                <a:solidFill>
                  <a:srgbClr val="F7FBFF"/>
                </a:solidFill>
              </a:rPr>
              <a:t>First place in 2011 New Product Competition; runners-up included notable national/emerging brands.</a:t>
            </a:r>
            <a:endParaRPr lang="en-US" sz="1040" dirty="0"/>
          </a:p>
        </p:txBody>
      </p:sp>
      <p:sp>
        <p:nvSpPr>
          <p:cNvPr id="8" name="Shape 6"/>
          <p:cNvSpPr/>
          <p:nvPr/>
        </p:nvSpPr>
        <p:spPr>
          <a:xfrm>
            <a:off x="6281928" y="1417320"/>
            <a:ext cx="4983480" cy="1078992"/>
          </a:xfrm>
          <a:prstGeom prst="roundRect">
            <a:avLst>
              <a:gd name="adj" fmla="val 6780"/>
            </a:avLst>
          </a:prstGeom>
          <a:solidFill>
            <a:srgbClr val="0E273F"/>
          </a:solidFill>
          <a:ln w="12700">
            <a:solidFill>
              <a:srgbClr val="54C7FF">
                <a:alpha val="95000"/>
              </a:srgbClr>
            </a:solidFill>
            <a:prstDash val="solid"/>
          </a:ln>
        </p:spPr>
      </p:sp>
      <p:sp>
        <p:nvSpPr>
          <p:cNvPr id="9" name="Text 7"/>
          <p:cNvSpPr/>
          <p:nvPr/>
        </p:nvSpPr>
        <p:spPr>
          <a:xfrm>
            <a:off x="6464808" y="1581912"/>
            <a:ext cx="4617720" cy="228600"/>
          </a:xfrm>
          <a:prstGeom prst="rect">
            <a:avLst/>
          </a:prstGeom>
          <a:noFill/>
          <a:ln/>
        </p:spPr>
        <p:txBody>
          <a:bodyPr wrap="square" lIns="0" tIns="0" rIns="0" bIns="0" rtlCol="0" anchor="ctr">
            <a:normAutofit/>
          </a:bodyPr>
          <a:lstStyle/>
          <a:p>
            <a:pPr indent="0" marL="0">
              <a:buNone/>
            </a:pPr>
            <a:r>
              <a:rPr lang="en-US" sz="1400" b="1" dirty="0">
                <a:solidFill>
                  <a:srgbClr val="54C7FF"/>
                </a:solidFill>
              </a:rPr>
              <a:t>InnoBev Global Beverage Summit</a:t>
            </a:r>
            <a:endParaRPr lang="en-US" sz="1400" dirty="0"/>
          </a:p>
        </p:txBody>
      </p:sp>
      <p:sp>
        <p:nvSpPr>
          <p:cNvPr id="10" name="Text 8"/>
          <p:cNvSpPr/>
          <p:nvPr/>
        </p:nvSpPr>
        <p:spPr>
          <a:xfrm>
            <a:off x="6464808" y="1947672"/>
            <a:ext cx="4617720" cy="420624"/>
          </a:xfrm>
          <a:prstGeom prst="rect">
            <a:avLst/>
          </a:prstGeom>
          <a:noFill/>
          <a:ln/>
        </p:spPr>
        <p:txBody>
          <a:bodyPr wrap="square" lIns="0" tIns="0" rIns="0" bIns="0" rtlCol="0" anchor="ctr">
            <a:normAutofit/>
          </a:bodyPr>
          <a:lstStyle/>
          <a:p>
            <a:pPr indent="0" marL="0">
              <a:buNone/>
            </a:pPr>
            <a:r>
              <a:rPr lang="en-US" sz="1040" dirty="0">
                <a:solidFill>
                  <a:srgbClr val="F7FBFF"/>
                </a:solidFill>
              </a:rPr>
              <a:t>Six awards at the 2011 Beverage Innovation Functional Drinks Awards.</a:t>
            </a:r>
            <a:endParaRPr lang="en-US" sz="1040" dirty="0"/>
          </a:p>
        </p:txBody>
      </p:sp>
      <p:sp>
        <p:nvSpPr>
          <p:cNvPr id="11" name="Shape 9"/>
          <p:cNvSpPr/>
          <p:nvPr/>
        </p:nvSpPr>
        <p:spPr>
          <a:xfrm>
            <a:off x="685800" y="2926080"/>
            <a:ext cx="4983480" cy="1078992"/>
          </a:xfrm>
          <a:prstGeom prst="roundRect">
            <a:avLst>
              <a:gd name="adj" fmla="val 6780"/>
            </a:avLst>
          </a:prstGeom>
          <a:solidFill>
            <a:srgbClr val="0E273F"/>
          </a:solidFill>
          <a:ln w="12700">
            <a:solidFill>
              <a:srgbClr val="34D080">
                <a:alpha val="95000"/>
              </a:srgbClr>
            </a:solidFill>
            <a:prstDash val="solid"/>
          </a:ln>
        </p:spPr>
      </p:sp>
      <p:sp>
        <p:nvSpPr>
          <p:cNvPr id="12" name="Text 10"/>
          <p:cNvSpPr/>
          <p:nvPr/>
        </p:nvSpPr>
        <p:spPr>
          <a:xfrm>
            <a:off x="868680" y="3090672"/>
            <a:ext cx="4617720" cy="228600"/>
          </a:xfrm>
          <a:prstGeom prst="rect">
            <a:avLst/>
          </a:prstGeom>
          <a:noFill/>
          <a:ln/>
        </p:spPr>
        <p:txBody>
          <a:bodyPr wrap="square" lIns="0" tIns="0" rIns="0" bIns="0" rtlCol="0" anchor="ctr">
            <a:normAutofit/>
          </a:bodyPr>
          <a:lstStyle/>
          <a:p>
            <a:pPr indent="0" marL="0">
              <a:buNone/>
            </a:pPr>
            <a:r>
              <a:rPr lang="en-US" sz="1400" b="1" dirty="0">
                <a:solidFill>
                  <a:srgbClr val="34D080"/>
                </a:solidFill>
              </a:rPr>
              <a:t>London IFE</a:t>
            </a:r>
            <a:endParaRPr lang="en-US" sz="1400" dirty="0"/>
          </a:p>
        </p:txBody>
      </p:sp>
      <p:sp>
        <p:nvSpPr>
          <p:cNvPr id="13" name="Text 11"/>
          <p:cNvSpPr/>
          <p:nvPr/>
        </p:nvSpPr>
        <p:spPr>
          <a:xfrm>
            <a:off x="868680" y="3456432"/>
            <a:ext cx="4617720" cy="420624"/>
          </a:xfrm>
          <a:prstGeom prst="rect">
            <a:avLst/>
          </a:prstGeom>
          <a:noFill/>
          <a:ln/>
        </p:spPr>
        <p:txBody>
          <a:bodyPr wrap="square" lIns="0" tIns="0" rIns="0" bIns="0" rtlCol="0" anchor="ctr">
            <a:normAutofit/>
          </a:bodyPr>
          <a:lstStyle/>
          <a:p>
            <a:pPr indent="0" marL="0">
              <a:buNone/>
            </a:pPr>
            <a:r>
              <a:rPr lang="en-US" sz="1040" dirty="0">
                <a:solidFill>
                  <a:srgbClr val="F7FBFF"/>
                </a:solidFill>
              </a:rPr>
              <a:t>Fresh Idea Award + Show Case Award at the UK food &amp; drink trade expo.</a:t>
            </a:r>
            <a:endParaRPr lang="en-US" sz="1040" dirty="0"/>
          </a:p>
        </p:txBody>
      </p:sp>
      <p:sp>
        <p:nvSpPr>
          <p:cNvPr id="14" name="Shape 12"/>
          <p:cNvSpPr/>
          <p:nvPr/>
        </p:nvSpPr>
        <p:spPr>
          <a:xfrm>
            <a:off x="6281928" y="2926080"/>
            <a:ext cx="4983480" cy="1078992"/>
          </a:xfrm>
          <a:prstGeom prst="roundRect">
            <a:avLst>
              <a:gd name="adj" fmla="val 6780"/>
            </a:avLst>
          </a:prstGeom>
          <a:solidFill>
            <a:srgbClr val="0E273F"/>
          </a:solidFill>
          <a:ln w="12700">
            <a:solidFill>
              <a:srgbClr val="FF5BA8">
                <a:alpha val="95000"/>
              </a:srgbClr>
            </a:solidFill>
            <a:prstDash val="solid"/>
          </a:ln>
        </p:spPr>
      </p:sp>
      <p:sp>
        <p:nvSpPr>
          <p:cNvPr id="15" name="Text 13"/>
          <p:cNvSpPr/>
          <p:nvPr/>
        </p:nvSpPr>
        <p:spPr>
          <a:xfrm>
            <a:off x="6464808" y="3090672"/>
            <a:ext cx="4617720" cy="228600"/>
          </a:xfrm>
          <a:prstGeom prst="rect">
            <a:avLst/>
          </a:prstGeom>
          <a:noFill/>
          <a:ln/>
        </p:spPr>
        <p:txBody>
          <a:bodyPr wrap="square" lIns="0" tIns="0" rIns="0" bIns="0" rtlCol="0" anchor="ctr">
            <a:normAutofit/>
          </a:bodyPr>
          <a:lstStyle/>
          <a:p>
            <a:pPr indent="0" marL="0">
              <a:buNone/>
            </a:pPr>
            <a:r>
              <a:rPr lang="en-US" sz="1400" b="1" dirty="0">
                <a:solidFill>
                  <a:srgbClr val="FF5BA8"/>
                </a:solidFill>
              </a:rPr>
              <a:t>2013 validation</a:t>
            </a:r>
            <a:endParaRPr lang="en-US" sz="1400" dirty="0"/>
          </a:p>
        </p:txBody>
      </p:sp>
      <p:sp>
        <p:nvSpPr>
          <p:cNvPr id="16" name="Text 14"/>
          <p:cNvSpPr/>
          <p:nvPr/>
        </p:nvSpPr>
        <p:spPr>
          <a:xfrm>
            <a:off x="6464808" y="3456432"/>
            <a:ext cx="4617720" cy="420624"/>
          </a:xfrm>
          <a:prstGeom prst="rect">
            <a:avLst/>
          </a:prstGeom>
          <a:noFill/>
          <a:ln/>
        </p:spPr>
        <p:txBody>
          <a:bodyPr wrap="square" lIns="0" tIns="0" rIns="0" bIns="0" rtlCol="0" anchor="ctr">
            <a:normAutofit/>
          </a:bodyPr>
          <a:lstStyle/>
          <a:p>
            <a:pPr indent="0" marL="0">
              <a:buNone/>
            </a:pPr>
            <a:r>
              <a:rPr lang="en-US" sz="1040" dirty="0">
                <a:solidFill>
                  <a:srgbClr val="F7FBFF"/>
                </a:solidFill>
              </a:rPr>
              <a:t>Second runner-up by Food Review/Symrise and Product of the Month by top-rated SPAR.</a:t>
            </a:r>
            <a:endParaRPr lang="en-US" sz="1040" dirty="0"/>
          </a:p>
        </p:txBody>
      </p:sp>
      <p:sp>
        <p:nvSpPr>
          <p:cNvPr id="17" name="Shape 15"/>
          <p:cNvSpPr/>
          <p:nvPr/>
        </p:nvSpPr>
        <p:spPr>
          <a:xfrm>
            <a:off x="914400" y="5166360"/>
            <a:ext cx="10241280" cy="594360"/>
          </a:xfrm>
          <a:prstGeom prst="roundRect">
            <a:avLst>
              <a:gd name="adj" fmla="val 12308"/>
            </a:avLst>
          </a:prstGeom>
          <a:solidFill>
            <a:srgbClr val="10263A"/>
          </a:solidFill>
          <a:ln w="13970">
            <a:solidFill>
              <a:srgbClr val="D8AF55">
                <a:alpha val="85000"/>
              </a:srgbClr>
            </a:solidFill>
            <a:prstDash val="solid"/>
          </a:ln>
        </p:spPr>
      </p:sp>
      <p:sp>
        <p:nvSpPr>
          <p:cNvPr id="18" name="Text 16"/>
          <p:cNvSpPr/>
          <p:nvPr/>
        </p:nvSpPr>
        <p:spPr>
          <a:xfrm>
            <a:off x="1078992" y="5294376"/>
            <a:ext cx="9912096" cy="411480"/>
          </a:xfrm>
          <a:prstGeom prst="rect">
            <a:avLst/>
          </a:prstGeom>
          <a:noFill/>
          <a:ln/>
        </p:spPr>
        <p:txBody>
          <a:bodyPr wrap="square" lIns="0" tIns="0" rIns="0" bIns="0" rtlCol="0" anchor="ctr">
            <a:normAutofit/>
          </a:bodyPr>
          <a:lstStyle/>
          <a:p>
            <a:pPr indent="0" marL="0">
              <a:buNone/>
            </a:pPr>
            <a:r>
              <a:rPr lang="en-US" sz="1350" b="1" dirty="0">
                <a:solidFill>
                  <a:srgbClr val="F7FBFF"/>
                </a:solidFill>
              </a:rPr>
              <a:t>Important investor framing: these are historical credibility signals — not current revenue claims.</a:t>
            </a:r>
            <a:endParaRPr lang="en-US" sz="1350" dirty="0"/>
          </a:p>
        </p:txBody>
      </p:sp>
      <p:sp>
        <p:nvSpPr>
          <p:cNvPr id="19" name="Text 17"/>
          <p:cNvSpPr/>
          <p:nvPr/>
        </p:nvSpPr>
        <p:spPr>
          <a:xfrm>
            <a:off x="502920" y="6537960"/>
            <a:ext cx="7223760" cy="146304"/>
          </a:xfrm>
          <a:prstGeom prst="rect">
            <a:avLst/>
          </a:prstGeom>
          <a:noFill/>
          <a:ln/>
        </p:spPr>
        <p:txBody>
          <a:bodyPr wrap="square" lIns="0" tIns="0" rIns="0" bIns="0" rtlCol="0" anchor="ctr"/>
          <a:lstStyle/>
          <a:p>
            <a:pPr indent="0" marL="0">
              <a:buNone/>
            </a:pPr>
            <a:r>
              <a:rPr lang="en-US" sz="650" dirty="0">
                <a:solidFill>
                  <a:srgbClr val="7E8CA0"/>
                </a:solidFill>
              </a:rPr>
              <a:t>Equity Alliance | Venture Capital &amp; Angel Investments | Confidential investor draft</a:t>
            </a:r>
            <a:endParaRPr lang="en-US" sz="65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091B2A"/>
        </a:solidFill>
      </p:bgPr>
    </p:bg>
    <p:spTree>
      <p:nvGrpSpPr>
        <p:cNvPr id="1" name=""/>
        <p:cNvGrpSpPr/>
        <p:nvPr/>
      </p:nvGrpSpPr>
      <p:grpSpPr>
        <a:xfrm>
          <a:off x="0" y="0"/>
          <a:ext cx="0" cy="0"/>
          <a:chOff x="0" y="0"/>
          <a:chExt cx="0" cy="0"/>
        </a:xfrm>
      </p:grpSpPr>
      <p:sp>
        <p:nvSpPr>
          <p:cNvPr id="2" name="Text 0"/>
          <p:cNvSpPr/>
          <p:nvPr/>
        </p:nvSpPr>
        <p:spPr>
          <a:xfrm>
            <a:off x="502920" y="384048"/>
            <a:ext cx="8046720" cy="438912"/>
          </a:xfrm>
          <a:prstGeom prst="rect">
            <a:avLst/>
          </a:prstGeom>
          <a:noFill/>
          <a:ln/>
        </p:spPr>
        <p:txBody>
          <a:bodyPr wrap="square" lIns="0" tIns="0" rIns="0" bIns="0" rtlCol="0" anchor="ctr">
            <a:normAutofit/>
          </a:bodyPr>
          <a:lstStyle/>
          <a:p>
            <a:pPr indent="0" marL="0">
              <a:buNone/>
            </a:pPr>
            <a:r>
              <a:rPr lang="en-US" sz="2550" b="1" dirty="0">
                <a:solidFill>
                  <a:srgbClr val="F7FBFF"/>
                </a:solidFill>
                <a:latin typeface="Aptos Display" pitchFamily="34" charset="0"/>
                <a:ea typeface="Aptos Display" pitchFamily="34" charset="-122"/>
                <a:cs typeface="Aptos Display" pitchFamily="34" charset="-120"/>
              </a:rPr>
              <a:t>Brand memory: culture, athletes, media</a:t>
            </a:r>
            <a:endParaRPr lang="en-US" sz="2550" dirty="0"/>
          </a:p>
        </p:txBody>
      </p:sp>
      <p:sp>
        <p:nvSpPr>
          <p:cNvPr id="3" name="Text 1"/>
          <p:cNvSpPr/>
          <p:nvPr/>
        </p:nvSpPr>
        <p:spPr>
          <a:xfrm>
            <a:off x="530352" y="832104"/>
            <a:ext cx="7680960" cy="256032"/>
          </a:xfrm>
          <a:prstGeom prst="rect">
            <a:avLst/>
          </a:prstGeom>
          <a:noFill/>
          <a:ln/>
        </p:spPr>
        <p:txBody>
          <a:bodyPr wrap="square" lIns="0" tIns="0" rIns="0" bIns="0" rtlCol="0" anchor="ctr">
            <a:normAutofit/>
          </a:bodyPr>
          <a:lstStyle/>
          <a:p>
            <a:pPr indent="0" marL="0">
              <a:buNone/>
            </a:pPr>
            <a:r>
              <a:rPr lang="en-US" sz="950" dirty="0">
                <a:solidFill>
                  <a:srgbClr val="C8D4E3"/>
                </a:solidFill>
              </a:rPr>
              <a:t>Historical archive points to more than product — Stream had social energy.</a:t>
            </a:r>
            <a:endParaRPr lang="en-US" sz="950" dirty="0"/>
          </a:p>
        </p:txBody>
      </p:sp>
      <p:sp>
        <p:nvSpPr>
          <p:cNvPr id="4" name="Shape 2"/>
          <p:cNvSpPr/>
          <p:nvPr/>
        </p:nvSpPr>
        <p:spPr>
          <a:xfrm>
            <a:off x="502920" y="1124712"/>
            <a:ext cx="1143000" cy="0"/>
          </a:xfrm>
          <a:prstGeom prst="line">
            <a:avLst/>
          </a:prstGeom>
          <a:noFill/>
          <a:ln w="25400">
            <a:solidFill>
              <a:srgbClr val="D8AF55"/>
            </a:solidFill>
            <a:prstDash val="solid"/>
          </a:ln>
        </p:spPr>
      </p:sp>
      <p:pic>
        <p:nvPicPr>
          <p:cNvPr id="5" name="Image 0" descr="/mnt/data/Image 5.jpeg">    </p:cNvPr>
          <p:cNvPicPr>
            <a:picLocks noChangeAspect="1"/>
          </p:cNvPicPr>
          <p:nvPr/>
        </p:nvPicPr>
        <p:blipFill>
          <a:blip r:embed="rId1"/>
          <a:srcRect l="0" r="0" t="10666" b="10666"/>
          <a:stretch/>
        </p:blipFill>
        <p:spPr>
          <a:xfrm>
            <a:off x="7406640" y="1234440"/>
            <a:ext cx="4069080" cy="4709160"/>
          </a:xfrm>
          <a:prstGeom prst="rect">
            <a:avLst/>
          </a:prstGeom>
        </p:spPr>
      </p:pic>
      <p:sp>
        <p:nvSpPr>
          <p:cNvPr id="6" name="Shape 3"/>
          <p:cNvSpPr/>
          <p:nvPr/>
        </p:nvSpPr>
        <p:spPr>
          <a:xfrm>
            <a:off x="731520" y="1417320"/>
            <a:ext cx="5989320" cy="731520"/>
          </a:xfrm>
          <a:prstGeom prst="roundRect">
            <a:avLst>
              <a:gd name="adj" fmla="val 10000"/>
            </a:avLst>
          </a:prstGeom>
          <a:solidFill>
            <a:srgbClr val="0E273F"/>
          </a:solidFill>
          <a:ln w="12700">
            <a:solidFill>
              <a:srgbClr val="54C7FF">
                <a:alpha val="95000"/>
              </a:srgbClr>
            </a:solidFill>
            <a:prstDash val="solid"/>
          </a:ln>
        </p:spPr>
      </p:sp>
      <p:sp>
        <p:nvSpPr>
          <p:cNvPr id="7" name="Text 4"/>
          <p:cNvSpPr/>
          <p:nvPr/>
        </p:nvSpPr>
        <p:spPr>
          <a:xfrm>
            <a:off x="914400" y="1581912"/>
            <a:ext cx="5623560" cy="228600"/>
          </a:xfrm>
          <a:prstGeom prst="rect">
            <a:avLst/>
          </a:prstGeom>
          <a:noFill/>
          <a:ln/>
        </p:spPr>
        <p:txBody>
          <a:bodyPr wrap="square" lIns="0" tIns="0" rIns="0" bIns="0" rtlCol="0" anchor="ctr">
            <a:normAutofit/>
          </a:bodyPr>
          <a:lstStyle/>
          <a:p>
            <a:pPr indent="0" marL="0">
              <a:buNone/>
            </a:pPr>
            <a:r>
              <a:rPr lang="en-US" sz="1400" b="1" dirty="0">
                <a:solidFill>
                  <a:srgbClr val="54C7FF"/>
                </a:solidFill>
              </a:rPr>
              <a:t>Sweden / EEC launch</a:t>
            </a:r>
            <a:endParaRPr lang="en-US" sz="1400" dirty="0"/>
          </a:p>
        </p:txBody>
      </p:sp>
      <p:sp>
        <p:nvSpPr>
          <p:cNvPr id="8" name="Text 5"/>
          <p:cNvSpPr/>
          <p:nvPr/>
        </p:nvSpPr>
        <p:spPr>
          <a:xfrm>
            <a:off x="914400" y="1947672"/>
            <a:ext cx="5623560" cy="73152"/>
          </a:xfrm>
          <a:prstGeom prst="rect">
            <a:avLst/>
          </a:prstGeom>
          <a:noFill/>
          <a:ln/>
        </p:spPr>
        <p:txBody>
          <a:bodyPr wrap="square" lIns="0" tIns="0" rIns="0" bIns="0" rtlCol="0" anchor="ctr">
            <a:normAutofit/>
          </a:bodyPr>
          <a:lstStyle/>
          <a:p>
            <a:pPr indent="0" marL="0">
              <a:buNone/>
            </a:pPr>
            <a:r>
              <a:rPr lang="en-US" sz="1040" dirty="0">
                <a:solidFill>
                  <a:srgbClr val="F7FBFF"/>
                </a:solidFill>
              </a:rPr>
              <a:t>Official launch in Sweden with prime shelf space at large retailers.</a:t>
            </a:r>
            <a:endParaRPr lang="en-US" sz="1040" dirty="0"/>
          </a:p>
        </p:txBody>
      </p:sp>
      <p:sp>
        <p:nvSpPr>
          <p:cNvPr id="9" name="Shape 6"/>
          <p:cNvSpPr/>
          <p:nvPr/>
        </p:nvSpPr>
        <p:spPr>
          <a:xfrm>
            <a:off x="731520" y="2404872"/>
            <a:ext cx="5989320" cy="731520"/>
          </a:xfrm>
          <a:prstGeom prst="roundRect">
            <a:avLst>
              <a:gd name="adj" fmla="val 10000"/>
            </a:avLst>
          </a:prstGeom>
          <a:solidFill>
            <a:srgbClr val="0E273F"/>
          </a:solidFill>
          <a:ln w="12700">
            <a:solidFill>
              <a:srgbClr val="D8AF55">
                <a:alpha val="95000"/>
              </a:srgbClr>
            </a:solidFill>
            <a:prstDash val="solid"/>
          </a:ln>
        </p:spPr>
      </p:sp>
      <p:sp>
        <p:nvSpPr>
          <p:cNvPr id="10" name="Text 7"/>
          <p:cNvSpPr/>
          <p:nvPr/>
        </p:nvSpPr>
        <p:spPr>
          <a:xfrm>
            <a:off x="914400" y="2569464"/>
            <a:ext cx="5623560" cy="228600"/>
          </a:xfrm>
          <a:prstGeom prst="rect">
            <a:avLst/>
          </a:prstGeom>
          <a:noFill/>
          <a:ln/>
        </p:spPr>
        <p:txBody>
          <a:bodyPr wrap="square" lIns="0" tIns="0" rIns="0" bIns="0" rtlCol="0" anchor="ctr">
            <a:normAutofit/>
          </a:bodyPr>
          <a:lstStyle/>
          <a:p>
            <a:pPr indent="0" marL="0">
              <a:buNone/>
            </a:pPr>
            <a:r>
              <a:rPr lang="en-US" sz="1400" b="1" dirty="0">
                <a:solidFill>
                  <a:srgbClr val="D8AF55"/>
                </a:solidFill>
              </a:rPr>
              <a:t>Athletes + creators</a:t>
            </a:r>
            <a:endParaRPr lang="en-US" sz="1400" dirty="0"/>
          </a:p>
        </p:txBody>
      </p:sp>
      <p:sp>
        <p:nvSpPr>
          <p:cNvPr id="11" name="Text 8"/>
          <p:cNvSpPr/>
          <p:nvPr/>
        </p:nvSpPr>
        <p:spPr>
          <a:xfrm>
            <a:off x="914400" y="2935224"/>
            <a:ext cx="5623560" cy="73152"/>
          </a:xfrm>
          <a:prstGeom prst="rect">
            <a:avLst/>
          </a:prstGeom>
          <a:noFill/>
          <a:ln/>
        </p:spPr>
        <p:txBody>
          <a:bodyPr wrap="square" lIns="0" tIns="0" rIns="0" bIns="0" rtlCol="0" anchor="ctr">
            <a:normAutofit/>
          </a:bodyPr>
          <a:lstStyle/>
          <a:p>
            <a:pPr indent="0" marL="0">
              <a:buNone/>
            </a:pPr>
            <a:r>
              <a:rPr lang="en-US" sz="1040" dirty="0">
                <a:solidFill>
                  <a:srgbClr val="F7FBFF"/>
                </a:solidFill>
              </a:rPr>
              <a:t>Archive references kiteboarding champion Bas Koole, Swedish Idols and Swedish national/Olympic athlete associations.</a:t>
            </a:r>
            <a:endParaRPr lang="en-US" sz="1040" dirty="0"/>
          </a:p>
        </p:txBody>
      </p:sp>
      <p:sp>
        <p:nvSpPr>
          <p:cNvPr id="12" name="Shape 9"/>
          <p:cNvSpPr/>
          <p:nvPr/>
        </p:nvSpPr>
        <p:spPr>
          <a:xfrm>
            <a:off x="731520" y="3392424"/>
            <a:ext cx="5989320" cy="731520"/>
          </a:xfrm>
          <a:prstGeom prst="roundRect">
            <a:avLst>
              <a:gd name="adj" fmla="val 10000"/>
            </a:avLst>
          </a:prstGeom>
          <a:solidFill>
            <a:srgbClr val="0E273F"/>
          </a:solidFill>
          <a:ln w="12700">
            <a:solidFill>
              <a:srgbClr val="34D080">
                <a:alpha val="95000"/>
              </a:srgbClr>
            </a:solidFill>
            <a:prstDash val="solid"/>
          </a:ln>
        </p:spPr>
      </p:sp>
      <p:sp>
        <p:nvSpPr>
          <p:cNvPr id="13" name="Text 10"/>
          <p:cNvSpPr/>
          <p:nvPr/>
        </p:nvSpPr>
        <p:spPr>
          <a:xfrm>
            <a:off x="914400" y="3557016"/>
            <a:ext cx="5623560" cy="228600"/>
          </a:xfrm>
          <a:prstGeom prst="rect">
            <a:avLst/>
          </a:prstGeom>
          <a:noFill/>
          <a:ln/>
        </p:spPr>
        <p:txBody>
          <a:bodyPr wrap="square" lIns="0" tIns="0" rIns="0" bIns="0" rtlCol="0" anchor="ctr">
            <a:normAutofit/>
          </a:bodyPr>
          <a:lstStyle/>
          <a:p>
            <a:pPr indent="0" marL="0">
              <a:buNone/>
            </a:pPr>
            <a:r>
              <a:rPr lang="en-US" sz="1400" b="1" dirty="0">
                <a:solidFill>
                  <a:srgbClr val="34D080"/>
                </a:solidFill>
              </a:rPr>
              <a:t>Founder media</a:t>
            </a:r>
            <a:endParaRPr lang="en-US" sz="1400" dirty="0"/>
          </a:p>
        </p:txBody>
      </p:sp>
      <p:sp>
        <p:nvSpPr>
          <p:cNvPr id="14" name="Text 11"/>
          <p:cNvSpPr/>
          <p:nvPr/>
        </p:nvSpPr>
        <p:spPr>
          <a:xfrm>
            <a:off x="914400" y="3922776"/>
            <a:ext cx="5623560" cy="73152"/>
          </a:xfrm>
          <a:prstGeom prst="rect">
            <a:avLst/>
          </a:prstGeom>
          <a:noFill/>
          <a:ln/>
        </p:spPr>
        <p:txBody>
          <a:bodyPr wrap="square" lIns="0" tIns="0" rIns="0" bIns="0" rtlCol="0" anchor="ctr">
            <a:normAutofit/>
          </a:bodyPr>
          <a:lstStyle/>
          <a:p>
            <a:pPr indent="0" marL="0">
              <a:buNone/>
            </a:pPr>
            <a:r>
              <a:rPr lang="en-US" sz="1040" dirty="0">
                <a:solidFill>
                  <a:srgbClr val="F7FBFF"/>
                </a:solidFill>
              </a:rPr>
              <a:t>Dean Lynch was interviewed as Stream CEO on Sasha Martinengo’s Gearz show.</a:t>
            </a:r>
            <a:endParaRPr lang="en-US" sz="1040" dirty="0"/>
          </a:p>
        </p:txBody>
      </p:sp>
      <p:sp>
        <p:nvSpPr>
          <p:cNvPr id="15" name="Shape 12"/>
          <p:cNvSpPr/>
          <p:nvPr/>
        </p:nvSpPr>
        <p:spPr>
          <a:xfrm>
            <a:off x="731520" y="4379976"/>
            <a:ext cx="5989320" cy="731520"/>
          </a:xfrm>
          <a:prstGeom prst="roundRect">
            <a:avLst>
              <a:gd name="adj" fmla="val 10000"/>
            </a:avLst>
          </a:prstGeom>
          <a:solidFill>
            <a:srgbClr val="0E273F"/>
          </a:solidFill>
          <a:ln w="12700">
            <a:solidFill>
              <a:srgbClr val="FF5BA8">
                <a:alpha val="95000"/>
              </a:srgbClr>
            </a:solidFill>
            <a:prstDash val="solid"/>
          </a:ln>
        </p:spPr>
      </p:sp>
      <p:sp>
        <p:nvSpPr>
          <p:cNvPr id="16" name="Text 13"/>
          <p:cNvSpPr/>
          <p:nvPr/>
        </p:nvSpPr>
        <p:spPr>
          <a:xfrm>
            <a:off x="914400" y="4544568"/>
            <a:ext cx="5623560" cy="228600"/>
          </a:xfrm>
          <a:prstGeom prst="rect">
            <a:avLst/>
          </a:prstGeom>
          <a:noFill/>
          <a:ln/>
        </p:spPr>
        <p:txBody>
          <a:bodyPr wrap="square" lIns="0" tIns="0" rIns="0" bIns="0" rtlCol="0" anchor="ctr">
            <a:normAutofit/>
          </a:bodyPr>
          <a:lstStyle/>
          <a:p>
            <a:pPr indent="0" marL="0">
              <a:buNone/>
            </a:pPr>
            <a:r>
              <a:rPr lang="en-US" sz="1400" b="1" dirty="0">
                <a:solidFill>
                  <a:srgbClr val="FF5BA8"/>
                </a:solidFill>
              </a:rPr>
              <a:t>Social demand</a:t>
            </a:r>
            <a:endParaRPr lang="en-US" sz="1400" dirty="0"/>
          </a:p>
        </p:txBody>
      </p:sp>
      <p:sp>
        <p:nvSpPr>
          <p:cNvPr id="17" name="Text 14"/>
          <p:cNvSpPr/>
          <p:nvPr/>
        </p:nvSpPr>
        <p:spPr>
          <a:xfrm>
            <a:off x="914400" y="4910328"/>
            <a:ext cx="5623560" cy="73152"/>
          </a:xfrm>
          <a:prstGeom prst="rect">
            <a:avLst/>
          </a:prstGeom>
          <a:noFill/>
          <a:ln/>
        </p:spPr>
        <p:txBody>
          <a:bodyPr wrap="square" lIns="0" tIns="0" rIns="0" bIns="0" rtlCol="0" anchor="ctr">
            <a:normAutofit/>
          </a:bodyPr>
          <a:lstStyle/>
          <a:p>
            <a:pPr indent="0" marL="0">
              <a:buNone/>
            </a:pPr>
            <a:r>
              <a:rPr lang="en-US" sz="1040" dirty="0">
                <a:solidFill>
                  <a:srgbClr val="F7FBFF"/>
                </a:solidFill>
              </a:rPr>
              <a:t>Historical comments asked where to buy Stream in Cape Town, Pretoria and East Rand.</a:t>
            </a:r>
            <a:endParaRPr lang="en-US" sz="1040" dirty="0"/>
          </a:p>
        </p:txBody>
      </p:sp>
      <p:sp>
        <p:nvSpPr>
          <p:cNvPr id="18" name="Text 15"/>
          <p:cNvSpPr/>
          <p:nvPr/>
        </p:nvSpPr>
        <p:spPr>
          <a:xfrm>
            <a:off x="502920" y="6537960"/>
            <a:ext cx="7223760" cy="146304"/>
          </a:xfrm>
          <a:prstGeom prst="rect">
            <a:avLst/>
          </a:prstGeom>
          <a:noFill/>
          <a:ln/>
        </p:spPr>
        <p:txBody>
          <a:bodyPr wrap="square" lIns="0" tIns="0" rIns="0" bIns="0" rtlCol="0" anchor="ctr"/>
          <a:lstStyle/>
          <a:p>
            <a:pPr indent="0" marL="0">
              <a:buNone/>
            </a:pPr>
            <a:r>
              <a:rPr lang="en-US" sz="650" dirty="0">
                <a:solidFill>
                  <a:srgbClr val="7E8CA0"/>
                </a:solidFill>
              </a:rPr>
              <a:t>Equity Alliance | Venture Capital &amp; Angel Investments | Confidential investor draft</a:t>
            </a:r>
            <a:endParaRPr lang="en-US" sz="65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bg>
      <p:bgPr>
        <a:solidFill>
          <a:srgbClr val="071523"/>
        </a:solidFill>
      </p:bgPr>
    </p:bg>
    <p:spTree>
      <p:nvGrpSpPr>
        <p:cNvPr id="1" name=""/>
        <p:cNvGrpSpPr/>
        <p:nvPr/>
      </p:nvGrpSpPr>
      <p:grpSpPr>
        <a:xfrm>
          <a:off x="0" y="0"/>
          <a:ext cx="0" cy="0"/>
          <a:chOff x="0" y="0"/>
          <a:chExt cx="0" cy="0"/>
        </a:xfrm>
      </p:grpSpPr>
      <p:sp>
        <p:nvSpPr>
          <p:cNvPr id="2" name="Text 0"/>
          <p:cNvSpPr/>
          <p:nvPr/>
        </p:nvSpPr>
        <p:spPr>
          <a:xfrm>
            <a:off x="502920" y="384048"/>
            <a:ext cx="8046720" cy="438912"/>
          </a:xfrm>
          <a:prstGeom prst="rect">
            <a:avLst/>
          </a:prstGeom>
          <a:noFill/>
          <a:ln/>
        </p:spPr>
        <p:txBody>
          <a:bodyPr wrap="square" lIns="0" tIns="0" rIns="0" bIns="0" rtlCol="0" anchor="ctr">
            <a:normAutofit/>
          </a:bodyPr>
          <a:lstStyle/>
          <a:p>
            <a:pPr indent="0" marL="0">
              <a:buNone/>
            </a:pPr>
            <a:r>
              <a:rPr lang="en-US" sz="2550" b="1" dirty="0">
                <a:solidFill>
                  <a:srgbClr val="F7FBFF"/>
                </a:solidFill>
                <a:latin typeface="Aptos Display" pitchFamily="34" charset="0"/>
                <a:ea typeface="Aptos Display" pitchFamily="34" charset="-122"/>
                <a:cs typeface="Aptos Display" pitchFamily="34" charset="-120"/>
              </a:rPr>
              <a:t>Why relaunch now</a:t>
            </a:r>
            <a:endParaRPr lang="en-US" sz="2550" dirty="0"/>
          </a:p>
        </p:txBody>
      </p:sp>
      <p:sp>
        <p:nvSpPr>
          <p:cNvPr id="3" name="Text 1"/>
          <p:cNvSpPr/>
          <p:nvPr/>
        </p:nvSpPr>
        <p:spPr>
          <a:xfrm>
            <a:off x="530352" y="832104"/>
            <a:ext cx="7680960" cy="256032"/>
          </a:xfrm>
          <a:prstGeom prst="rect">
            <a:avLst/>
          </a:prstGeom>
          <a:noFill/>
          <a:ln/>
        </p:spPr>
        <p:txBody>
          <a:bodyPr wrap="square" lIns="0" tIns="0" rIns="0" bIns="0" rtlCol="0" anchor="ctr">
            <a:normAutofit/>
          </a:bodyPr>
          <a:lstStyle/>
          <a:p>
            <a:pPr indent="0" marL="0">
              <a:buNone/>
            </a:pPr>
            <a:r>
              <a:rPr lang="en-US" sz="950" dirty="0">
                <a:solidFill>
                  <a:srgbClr val="C8D4E3"/>
                </a:solidFill>
              </a:rPr>
              <a:t>The market caught up to the original insight.</a:t>
            </a:r>
            <a:endParaRPr lang="en-US" sz="950" dirty="0"/>
          </a:p>
        </p:txBody>
      </p:sp>
      <p:sp>
        <p:nvSpPr>
          <p:cNvPr id="4" name="Shape 2"/>
          <p:cNvSpPr/>
          <p:nvPr/>
        </p:nvSpPr>
        <p:spPr>
          <a:xfrm>
            <a:off x="502920" y="1124712"/>
            <a:ext cx="1143000" cy="0"/>
          </a:xfrm>
          <a:prstGeom prst="line">
            <a:avLst/>
          </a:prstGeom>
          <a:noFill/>
          <a:ln w="25400">
            <a:solidFill>
              <a:srgbClr val="D8AF55"/>
            </a:solidFill>
            <a:prstDash val="solid"/>
          </a:ln>
        </p:spPr>
      </p:sp>
      <p:sp>
        <p:nvSpPr>
          <p:cNvPr id="5" name="Text 3"/>
          <p:cNvSpPr/>
          <p:nvPr/>
        </p:nvSpPr>
        <p:spPr>
          <a:xfrm>
            <a:off x="777240" y="1417320"/>
            <a:ext cx="5577840" cy="2971800"/>
          </a:xfrm>
          <a:prstGeom prst="rect">
            <a:avLst/>
          </a:prstGeom>
          <a:noFill/>
          <a:ln/>
        </p:spPr>
        <p:txBody>
          <a:bodyPr wrap="square" lIns="508" tIns="508" rIns="508" bIns="508" rtlCol="0" anchor="ctr">
            <a:normAutofit/>
          </a:bodyPr>
          <a:lstStyle/>
          <a:p>
            <a:r>
              <a:rPr lang="en-US" sz="1500" dirty="0">
                <a:solidFill>
                  <a:srgbClr val="F7FBFF"/>
                </a:solidFill>
              </a:rPr>
              <a:t>Functional beverages have moved from niche wellness shelves into mainstream beverage occasions.</a:t>
            </a:r>
            <a:endParaRPr lang="en-US" sz="1500" dirty="0"/>
          </a:p>
          <a:p>
            <a:r>
              <a:rPr lang="en-US" sz="1500" dirty="0">
                <a:solidFill>
                  <a:srgbClr val="F7FBFF"/>
                </a:solidFill>
              </a:rPr>
              <a:t>Alcohol moderation and “mood / energy / focus” occasions are creating new adult drink spaces.</a:t>
            </a:r>
            <a:endParaRPr lang="en-US" sz="1500" dirty="0"/>
          </a:p>
          <a:p>
            <a:r>
              <a:rPr lang="en-US" sz="1500" dirty="0">
                <a:solidFill>
                  <a:srgbClr val="F7FBFF"/>
                </a:solidFill>
              </a:rPr>
              <a:t>Strategic acquirers are paying for brands with loyal audiences, retail execution and clear functional positioning.</a:t>
            </a:r>
            <a:endParaRPr lang="en-US" sz="1500" dirty="0"/>
          </a:p>
          <a:p>
            <a:r>
              <a:rPr lang="en-US" sz="1500" dirty="0">
                <a:solidFill>
                  <a:srgbClr val="F7FBFF"/>
                </a:solidFill>
              </a:rPr>
              <a:t>Stream has a differentiated ritual and historical proof — the relaunch must prove today’s repeat purchase, margins and compliance.</a:t>
            </a:r>
            <a:endParaRPr lang="en-US" sz="1500" dirty="0"/>
          </a:p>
        </p:txBody>
      </p:sp>
      <p:sp>
        <p:nvSpPr>
          <p:cNvPr id="6" name="Shape 4"/>
          <p:cNvSpPr/>
          <p:nvPr/>
        </p:nvSpPr>
        <p:spPr>
          <a:xfrm>
            <a:off x="6720840" y="1417320"/>
            <a:ext cx="4389120" cy="3611880"/>
          </a:xfrm>
          <a:prstGeom prst="roundRect">
            <a:avLst>
              <a:gd name="adj" fmla="val 2025"/>
            </a:avLst>
          </a:prstGeom>
          <a:solidFill>
            <a:srgbClr val="0E273F"/>
          </a:solidFill>
          <a:ln w="12700">
            <a:solidFill>
              <a:srgbClr val="D8AF55"/>
            </a:solidFill>
            <a:prstDash val="solid"/>
          </a:ln>
        </p:spPr>
      </p:sp>
      <p:sp>
        <p:nvSpPr>
          <p:cNvPr id="7" name="Text 5"/>
          <p:cNvSpPr/>
          <p:nvPr/>
        </p:nvSpPr>
        <p:spPr>
          <a:xfrm>
            <a:off x="7086600" y="1828800"/>
            <a:ext cx="3108960" cy="502920"/>
          </a:xfrm>
          <a:prstGeom prst="rect">
            <a:avLst/>
          </a:prstGeom>
          <a:noFill/>
          <a:ln/>
        </p:spPr>
        <p:txBody>
          <a:bodyPr wrap="square" lIns="0" tIns="0" rIns="0" bIns="0" rtlCol="0" anchor="ctr">
            <a:normAutofit/>
          </a:bodyPr>
          <a:lstStyle/>
          <a:p>
            <a:pPr indent="0" marL="0">
              <a:buNone/>
            </a:pPr>
            <a:r>
              <a:rPr lang="en-US" sz="2700" b="1" dirty="0">
                <a:solidFill>
                  <a:srgbClr val="D8AF55"/>
                </a:solidFill>
                <a:latin typeface="Aptos Display" pitchFamily="34" charset="0"/>
                <a:ea typeface="Aptos Display" pitchFamily="34" charset="-122"/>
                <a:cs typeface="Aptos Display" pitchFamily="34" charset="-120"/>
              </a:rPr>
              <a:t>$1.65B</a:t>
            </a:r>
            <a:endParaRPr lang="en-US" sz="2700" dirty="0"/>
          </a:p>
        </p:txBody>
      </p:sp>
      <p:sp>
        <p:nvSpPr>
          <p:cNvPr id="8" name="Text 6"/>
          <p:cNvSpPr/>
          <p:nvPr/>
        </p:nvSpPr>
        <p:spPr>
          <a:xfrm>
            <a:off x="7086600" y="2340864"/>
            <a:ext cx="3108960" cy="384048"/>
          </a:xfrm>
          <a:prstGeom prst="rect">
            <a:avLst/>
          </a:prstGeom>
          <a:noFill/>
          <a:ln/>
        </p:spPr>
        <p:txBody>
          <a:bodyPr wrap="square" lIns="0" tIns="0" rIns="0" bIns="0" rtlCol="0" anchor="ctr">
            <a:normAutofit/>
          </a:bodyPr>
          <a:lstStyle/>
          <a:p>
            <a:pPr indent="0" marL="0">
              <a:buNone/>
            </a:pPr>
            <a:r>
              <a:rPr lang="en-US" sz="880" dirty="0">
                <a:solidFill>
                  <a:srgbClr val="C8D4E3"/>
                </a:solidFill>
              </a:rPr>
              <a:t>Celsius / Alani Nu net purchase price reported in 2025</a:t>
            </a:r>
            <a:endParaRPr lang="en-US" sz="880" dirty="0"/>
          </a:p>
        </p:txBody>
      </p:sp>
      <p:sp>
        <p:nvSpPr>
          <p:cNvPr id="9" name="Text 7"/>
          <p:cNvSpPr/>
          <p:nvPr/>
        </p:nvSpPr>
        <p:spPr>
          <a:xfrm>
            <a:off x="7086600" y="3063240"/>
            <a:ext cx="3474720" cy="502920"/>
          </a:xfrm>
          <a:prstGeom prst="rect">
            <a:avLst/>
          </a:prstGeom>
          <a:noFill/>
          <a:ln/>
        </p:spPr>
        <p:txBody>
          <a:bodyPr wrap="square" lIns="0" tIns="0" rIns="0" bIns="0" rtlCol="0" anchor="ctr">
            <a:normAutofit/>
          </a:bodyPr>
          <a:lstStyle/>
          <a:p>
            <a:pPr indent="0" marL="0">
              <a:buNone/>
            </a:pPr>
            <a:r>
              <a:rPr lang="en-US" sz="2700" b="1" dirty="0">
                <a:solidFill>
                  <a:srgbClr val="54C7FF"/>
                </a:solidFill>
                <a:latin typeface="Aptos Display" pitchFamily="34" charset="0"/>
                <a:ea typeface="Aptos Display" pitchFamily="34" charset="-122"/>
                <a:cs typeface="Aptos Display" pitchFamily="34" charset="-120"/>
              </a:rPr>
              <a:t>7%</a:t>
            </a:r>
            <a:endParaRPr lang="en-US" sz="2700" dirty="0"/>
          </a:p>
        </p:txBody>
      </p:sp>
      <p:sp>
        <p:nvSpPr>
          <p:cNvPr id="10" name="Text 8"/>
          <p:cNvSpPr/>
          <p:nvPr/>
        </p:nvSpPr>
        <p:spPr>
          <a:xfrm>
            <a:off x="7086600" y="3575304"/>
            <a:ext cx="3474720" cy="384048"/>
          </a:xfrm>
          <a:prstGeom prst="rect">
            <a:avLst/>
          </a:prstGeom>
          <a:noFill/>
          <a:ln/>
        </p:spPr>
        <p:txBody>
          <a:bodyPr wrap="square" lIns="0" tIns="0" rIns="0" bIns="0" rtlCol="0" anchor="ctr">
            <a:normAutofit/>
          </a:bodyPr>
          <a:lstStyle/>
          <a:p>
            <a:pPr indent="0" marL="0">
              <a:buNone/>
            </a:pPr>
            <a:r>
              <a:rPr lang="en-US" sz="880" dirty="0">
                <a:solidFill>
                  <a:srgbClr val="C8D4E3"/>
                </a:solidFill>
              </a:rPr>
              <a:t>Euromonitor expected annual global functional beverage sales growth through 2027, per AP</a:t>
            </a:r>
            <a:endParaRPr lang="en-US" sz="880" dirty="0"/>
          </a:p>
        </p:txBody>
      </p:sp>
      <p:sp>
        <p:nvSpPr>
          <p:cNvPr id="11" name="Text 9"/>
          <p:cNvSpPr/>
          <p:nvPr/>
        </p:nvSpPr>
        <p:spPr>
          <a:xfrm>
            <a:off x="7086600" y="4251960"/>
            <a:ext cx="3611880" cy="502920"/>
          </a:xfrm>
          <a:prstGeom prst="rect">
            <a:avLst/>
          </a:prstGeom>
          <a:noFill/>
          <a:ln/>
        </p:spPr>
        <p:txBody>
          <a:bodyPr wrap="square" lIns="0" tIns="0" rIns="0" bIns="0" rtlCol="0" anchor="ctr">
            <a:normAutofit/>
          </a:bodyPr>
          <a:lstStyle/>
          <a:p>
            <a:pPr indent="0" marL="0">
              <a:buNone/>
            </a:pPr>
            <a:r>
              <a:rPr lang="en-US" sz="1050" dirty="0">
                <a:solidFill>
                  <a:srgbClr val="F7FBFF"/>
                </a:solidFill>
              </a:rPr>
              <a:t>The point is not that Stream is Alani Nu. The point is that strategic buyers understand functional lifestyle beverage assets when velocity and brand love are real.</a:t>
            </a:r>
            <a:endParaRPr lang="en-US" sz="1050" dirty="0"/>
          </a:p>
        </p:txBody>
      </p:sp>
      <p:sp>
        <p:nvSpPr>
          <p:cNvPr id="12" name="Text 10"/>
          <p:cNvSpPr/>
          <p:nvPr/>
        </p:nvSpPr>
        <p:spPr>
          <a:xfrm>
            <a:off x="502920" y="6537960"/>
            <a:ext cx="7223760" cy="146304"/>
          </a:xfrm>
          <a:prstGeom prst="rect">
            <a:avLst/>
          </a:prstGeom>
          <a:noFill/>
          <a:ln/>
        </p:spPr>
        <p:txBody>
          <a:bodyPr wrap="square" lIns="0" tIns="0" rIns="0" bIns="0" rtlCol="0" anchor="ctr"/>
          <a:lstStyle/>
          <a:p>
            <a:pPr indent="0" marL="0">
              <a:buNone/>
            </a:pPr>
            <a:r>
              <a:rPr lang="en-US" sz="650" dirty="0">
                <a:solidFill>
                  <a:srgbClr val="7E8CA0"/>
                </a:solidFill>
              </a:rPr>
              <a:t>Equity Alliance | Venture Capital &amp; Angel Investments | Confidential investor draft</a:t>
            </a:r>
            <a:endParaRPr lang="en-US" sz="65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ptos Display"/>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14</Slides>
  <Notes>14</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14</vt:i4>
      </vt:variant>
    </vt:vector>
  </HeadingPairs>
  <TitlesOfParts>
    <vt:vector size="17"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vector>
  </TitlesOfParts>
  <Company>Equity Alliance</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Stream Drinks | Equity Alliance Final Pitch Deck</dc:title>
  <dc:subject>Stream Drinks investor pitch deck</dc:subject>
  <dc:creator>Equity Alliance</dc:creator>
  <cp:lastModifiedBy>Equity Alliance</cp:lastModifiedBy>
  <cp:revision>1</cp:revision>
  <dcterms:created xsi:type="dcterms:W3CDTF">2026-08-24T12:33:44Z</dcterms:created>
  <dcterms:modified xsi:type="dcterms:W3CDTF">2026-08-24T12:33:44Z</dcterms:modified>
</cp:coreProperties>
</file>