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 BioFuture cover
BioFuture company/product information is based on user-provided company context from prior discussions. Visual asset generated by OpenAI image generation.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 Use of funds
Use-of-funds allocation is a recommended draft, not approved financing terms.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 Investment ask
Suggested range and milestones are strategic draft recommendations. Legal, tax, valuation and securities-law review required before use with investors.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 Deck close
Visual asset generated for this deck. Company-specific claims should be validated against official BioFuture documents before external investor circulation.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 Plastic market problem
AP News: more than 400 million tons of new plastic are produced every year; production/use projected at 736 million tons by 2040 per OECD: https://apnews.com/article/plastic-pollution-crisis-treaty-south-korea-631960e4375aeec46517133348635a7d
Axios/OECD: plastic waste expected to nearly triple by 2060; less than a fifth recycled: https://www.axios.com/2022/06/03/global-plastic-waste-triple-2060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 Solution framing
Company product capabilities and “bioconversion, not fragmentation” language are based on user-provided BioFuture information. Broader circular economy framing aligns with waste hierarchy and plastics treaty context: https://apnews.com/article/plastic-pollution-crisis-treaty-south-korea-631960e4375aeec46517133348635a7d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 Plastic consumption and recycling projections
Axios citing OECD: plastic consumption 460 million metric tons in 2019, projected 1,230 million in 2060; recycling share projected from 9% to 17%: https://www.axios.com/2022/06/03/global-plastic-waste-triple-2060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 Testing and compliance stack
Testing standards and compliance references are based on user-provided BioFuture context and must be confirmed against original lab reports, certificates and supplier documents before external investor use. ASTM D5511/D5526 are commonly cited in biodegradation-additive discussions: https://en.wikipedia.org/wiki/Biodegradable_additives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 Model
Business model and target applications are strategic recommendations based on user-provided BioFuture company context.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 Pipeline and applications
Vertical list is based on user-provided BioFuture context including PET, PP, PE, PS, BOPP, PVC, nylon, nonwovens and recycled plastics.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 GTM
GTM model is recommended based on user-provided Equity Alliance and BioFuture context; no external pipeline metrics are verified.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 Competitive moat
Moat analysis is strategic recommendation based on company history and the market need for verified claims.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7152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wide_cinematic_high_resolution_abstract_indust_batch_2.png">    </p:cNvPr>
          <p:cNvPicPr>
            <a:picLocks noChangeAspect="1"/>
          </p:cNvPicPr>
          <p:nvPr/>
        </p:nvPicPr>
        <p:blipFill>
          <a:blip r:embed="rId1"/>
          <a:srcRect l="0" r="0"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180D">
              <a:alpha val="85000"/>
            </a:srgbClr>
          </a:solidFill>
          <a:ln w="12700">
            <a:solidFill>
              <a:srgbClr val="071523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530352" y="256032"/>
            <a:ext cx="2103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B7F27C"/>
                </a:solidFill>
              </a:rPr>
              <a:t>EQUITY ALLIANCE VENTURE CAPITAL</a:t>
            </a:r>
            <a:endParaRPr lang="en-US" sz="880" dirty="0"/>
          </a:p>
        </p:txBody>
      </p:sp>
      <p:sp>
        <p:nvSpPr>
          <p:cNvPr id="5" name="Text 2"/>
          <p:cNvSpPr/>
          <p:nvPr/>
        </p:nvSpPr>
        <p:spPr>
          <a:xfrm>
            <a:off x="621792" y="2148840"/>
            <a:ext cx="5715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4000" b="1" dirty="0">
                <a:solidFill>
                  <a:srgbClr val="F7FB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BioFuture Additives</a:t>
            </a:r>
            <a:endParaRPr lang="en-US" sz="4000" dirty="0"/>
          </a:p>
        </p:txBody>
      </p:sp>
      <p:sp>
        <p:nvSpPr>
          <p:cNvPr id="6" name="Text 3"/>
          <p:cNvSpPr/>
          <p:nvPr/>
        </p:nvSpPr>
        <p:spPr>
          <a:xfrm>
            <a:off x="640080" y="2907792"/>
            <a:ext cx="557784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D7E8DC"/>
                </a:solidFill>
              </a:rPr>
              <a:t>Bioconversion additives for plastic products that need credible end-of-life improvement without redesigning manufacturing.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658368" y="3840480"/>
            <a:ext cx="5120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7F27C"/>
                </a:solidFill>
              </a:rPr>
              <a:t>Investor pitch deck | Draft for strategic / angel capital</a:t>
            </a:r>
            <a:endParaRPr lang="en-US" sz="1000" dirty="0"/>
          </a:p>
        </p:txBody>
      </p:sp>
      <p:sp>
        <p:nvSpPr>
          <p:cNvPr id="8" name="Text 5"/>
          <p:cNvSpPr/>
          <p:nvPr/>
        </p:nvSpPr>
        <p:spPr>
          <a:xfrm>
            <a:off x="502920" y="6537960"/>
            <a:ext cx="7315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7E8CA0"/>
                </a:solidFill>
              </a:rPr>
              <a:t>Equity Alliance | BioFuture Additives | Confidential investor draft</a:t>
            </a:r>
            <a:endParaRPr lang="en-US" sz="6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C20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7498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F7FB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Capital use: proof, pipeline, scale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530352" y="822960"/>
            <a:ext cx="7132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C8D4E3"/>
                </a:solidFill>
              </a:rPr>
              <a:t>Use funds where they remove buyer objections.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502920" y="1115568"/>
            <a:ext cx="1143000" cy="0"/>
          </a:xfrm>
          <a:prstGeom prst="line">
            <a:avLst/>
          </a:prstGeom>
          <a:noFill/>
          <a:ln w="25400">
            <a:solidFill>
              <a:srgbClr val="B7F27C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1325880"/>
            <a:ext cx="2286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B7F27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40%</a:t>
            </a:r>
            <a:endParaRPr lang="en-US" sz="2700" dirty="0"/>
          </a:p>
        </p:txBody>
      </p:sp>
      <p:sp>
        <p:nvSpPr>
          <p:cNvPr id="6" name="Text 4"/>
          <p:cNvSpPr/>
          <p:nvPr/>
        </p:nvSpPr>
        <p:spPr>
          <a:xfrm>
            <a:off x="685800" y="1837944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C8D4E3"/>
                </a:solidFill>
              </a:rPr>
              <a:t>Testing, reports, applications</a:t>
            </a:r>
            <a:endParaRPr lang="en-US" sz="880" dirty="0"/>
          </a:p>
        </p:txBody>
      </p:sp>
      <p:sp>
        <p:nvSpPr>
          <p:cNvPr id="7" name="Text 5"/>
          <p:cNvSpPr/>
          <p:nvPr/>
        </p:nvSpPr>
        <p:spPr>
          <a:xfrm>
            <a:off x="3794760" y="1325880"/>
            <a:ext cx="2286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D8AF55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35%</a:t>
            </a:r>
            <a:endParaRPr lang="en-US" sz="2700" dirty="0"/>
          </a:p>
        </p:txBody>
      </p:sp>
      <p:sp>
        <p:nvSpPr>
          <p:cNvPr id="8" name="Text 6"/>
          <p:cNvSpPr/>
          <p:nvPr/>
        </p:nvSpPr>
        <p:spPr>
          <a:xfrm>
            <a:off x="3794760" y="1837944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C8D4E3"/>
                </a:solidFill>
              </a:rPr>
              <a:t>Sales, samples, pipeline</a:t>
            </a:r>
            <a:endParaRPr lang="en-US" sz="880" dirty="0"/>
          </a:p>
        </p:txBody>
      </p:sp>
      <p:sp>
        <p:nvSpPr>
          <p:cNvPr id="9" name="Text 7"/>
          <p:cNvSpPr/>
          <p:nvPr/>
        </p:nvSpPr>
        <p:spPr>
          <a:xfrm>
            <a:off x="6812280" y="1325880"/>
            <a:ext cx="24688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66D9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25%</a:t>
            </a:r>
            <a:endParaRPr lang="en-US" sz="2700" dirty="0"/>
          </a:p>
        </p:txBody>
      </p:sp>
      <p:sp>
        <p:nvSpPr>
          <p:cNvPr id="10" name="Text 8"/>
          <p:cNvSpPr/>
          <p:nvPr/>
        </p:nvSpPr>
        <p:spPr>
          <a:xfrm>
            <a:off x="6812280" y="1837944"/>
            <a:ext cx="24688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C8D4E3"/>
                </a:solidFill>
              </a:rPr>
              <a:t>Marketing, operations, legal</a:t>
            </a:r>
            <a:endParaRPr lang="en-US" sz="880" dirty="0"/>
          </a:p>
        </p:txBody>
      </p:sp>
      <p:sp>
        <p:nvSpPr>
          <p:cNvPr id="11" name="Text 9"/>
          <p:cNvSpPr/>
          <p:nvPr/>
        </p:nvSpPr>
        <p:spPr>
          <a:xfrm>
            <a:off x="822960" y="2834640"/>
            <a:ext cx="10058400" cy="150876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r>
              <a:rPr lang="en-US" sz="1450" dirty="0">
                <a:solidFill>
                  <a:srgbClr val="F7FBFF"/>
                </a:solidFill>
              </a:rPr>
              <a:t>Technical: validate top polymer applications and customer-specific formulations.</a:t>
            </a:r>
            <a:endParaRPr lang="en-US" sz="1450" dirty="0"/>
          </a:p>
          <a:p>
            <a:r>
              <a:rPr lang="en-US" sz="1450" dirty="0">
                <a:solidFill>
                  <a:srgbClr val="F7FBFF"/>
                </a:solidFill>
              </a:rPr>
              <a:t>Commercial: samples, pilots, trade outreach, account-based LinkedIn and email campaigns.</a:t>
            </a:r>
            <a:endParaRPr lang="en-US" sz="1450" dirty="0"/>
          </a:p>
          <a:p>
            <a:r>
              <a:rPr lang="en-US" sz="1450" dirty="0">
                <a:solidFill>
                  <a:srgbClr val="F7FBFF"/>
                </a:solidFill>
              </a:rPr>
              <a:t>Governance: contracts, IP/supplier rights, distributor agreements and clean investor documentation.</a:t>
            </a:r>
            <a:endParaRPr lang="en-US" sz="1450" dirty="0"/>
          </a:p>
        </p:txBody>
      </p:sp>
      <p:sp>
        <p:nvSpPr>
          <p:cNvPr id="12" name="Text 10"/>
          <p:cNvSpPr/>
          <p:nvPr/>
        </p:nvSpPr>
        <p:spPr>
          <a:xfrm>
            <a:off x="841248" y="5349240"/>
            <a:ext cx="9966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i="1" dirty="0">
                <a:solidFill>
                  <a:srgbClr val="BDD3CB"/>
                </a:solidFill>
              </a:rPr>
              <a:t>Draft allocation only — final budget should be built around specific customer pilots and legal structure.</a:t>
            </a:r>
            <a:endParaRPr lang="en-US" sz="1050" dirty="0"/>
          </a:p>
        </p:txBody>
      </p:sp>
      <p:sp>
        <p:nvSpPr>
          <p:cNvPr id="13" name="Text 11"/>
          <p:cNvSpPr/>
          <p:nvPr/>
        </p:nvSpPr>
        <p:spPr>
          <a:xfrm>
            <a:off x="502920" y="6537960"/>
            <a:ext cx="7315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7E8CA0"/>
                </a:solidFill>
              </a:rPr>
              <a:t>Equity Alliance | BioFuture Additives</a:t>
            </a:r>
            <a:endParaRPr lang="en-US" sz="6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61B1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7498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F7FB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Investment ask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530352" y="822960"/>
            <a:ext cx="7132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C8D4E3"/>
                </a:solidFill>
              </a:rPr>
              <a:t>Structure capital around milestones, not vague growth.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502920" y="1115568"/>
            <a:ext cx="1143000" cy="0"/>
          </a:xfrm>
          <a:prstGeom prst="line">
            <a:avLst/>
          </a:prstGeom>
          <a:noFill/>
          <a:ln w="25400">
            <a:solidFill>
              <a:srgbClr val="B7F27C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1371600"/>
            <a:ext cx="32918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B7F27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$500k–$1.5M</a:t>
            </a:r>
            <a:endParaRPr lang="en-US" sz="2700" dirty="0"/>
          </a:p>
        </p:txBody>
      </p:sp>
      <p:sp>
        <p:nvSpPr>
          <p:cNvPr id="6" name="Text 4"/>
          <p:cNvSpPr/>
          <p:nvPr/>
        </p:nvSpPr>
        <p:spPr>
          <a:xfrm>
            <a:off x="685800" y="1883664"/>
            <a:ext cx="32918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C8D4E3"/>
                </a:solidFill>
              </a:rPr>
              <a:t>Suggested strategic / angel raise range</a:t>
            </a:r>
            <a:endParaRPr lang="en-US" sz="880" dirty="0"/>
          </a:p>
        </p:txBody>
      </p:sp>
      <p:sp>
        <p:nvSpPr>
          <p:cNvPr id="7" name="Text 5"/>
          <p:cNvSpPr/>
          <p:nvPr/>
        </p:nvSpPr>
        <p:spPr>
          <a:xfrm>
            <a:off x="4434840" y="1371600"/>
            <a:ext cx="2377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D8AF55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12–18 mo</a:t>
            </a:r>
            <a:endParaRPr lang="en-US" sz="2700" dirty="0"/>
          </a:p>
        </p:txBody>
      </p:sp>
      <p:sp>
        <p:nvSpPr>
          <p:cNvPr id="8" name="Text 6"/>
          <p:cNvSpPr/>
          <p:nvPr/>
        </p:nvSpPr>
        <p:spPr>
          <a:xfrm>
            <a:off x="4434840" y="1883664"/>
            <a:ext cx="2377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C8D4E3"/>
                </a:solidFill>
              </a:rPr>
              <a:t>Milestone runway</a:t>
            </a:r>
            <a:endParaRPr lang="en-US" sz="880" dirty="0"/>
          </a:p>
        </p:txBody>
      </p:sp>
      <p:sp>
        <p:nvSpPr>
          <p:cNvPr id="9" name="Text 7"/>
          <p:cNvSpPr/>
          <p:nvPr/>
        </p:nvSpPr>
        <p:spPr>
          <a:xfrm>
            <a:off x="7269480" y="1371600"/>
            <a:ext cx="2926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66D9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 wins</a:t>
            </a:r>
            <a:endParaRPr lang="en-US" sz="2700" dirty="0"/>
          </a:p>
        </p:txBody>
      </p:sp>
      <p:sp>
        <p:nvSpPr>
          <p:cNvPr id="10" name="Text 8"/>
          <p:cNvSpPr/>
          <p:nvPr/>
        </p:nvSpPr>
        <p:spPr>
          <a:xfrm>
            <a:off x="7269480" y="1883664"/>
            <a:ext cx="2926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C8D4E3"/>
                </a:solidFill>
              </a:rPr>
              <a:t>Priority: pilots → case studies → repeat orders</a:t>
            </a:r>
            <a:endParaRPr lang="en-US" sz="880" dirty="0"/>
          </a:p>
        </p:txBody>
      </p:sp>
      <p:sp>
        <p:nvSpPr>
          <p:cNvPr id="11" name="Text 9"/>
          <p:cNvSpPr/>
          <p:nvPr/>
        </p:nvSpPr>
        <p:spPr>
          <a:xfrm>
            <a:off x="868680" y="2926080"/>
            <a:ext cx="9875520" cy="13258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r>
              <a:rPr lang="en-US" sz="1500" dirty="0">
                <a:solidFill>
                  <a:srgbClr val="F7FBFF"/>
                </a:solidFill>
              </a:rPr>
              <a:t>Milestone 1: close verified pilot applications in priority verticals.</a:t>
            </a:r>
            <a:endParaRPr lang="en-US" sz="1500" dirty="0"/>
          </a:p>
          <a:p>
            <a:r>
              <a:rPr lang="en-US" sz="1500" dirty="0">
                <a:solidFill>
                  <a:srgbClr val="F7FBFF"/>
                </a:solidFill>
              </a:rPr>
              <a:t>Milestone 2: produce investor-grade technical and commercial proof packs.</a:t>
            </a:r>
            <a:endParaRPr lang="en-US" sz="1500" dirty="0"/>
          </a:p>
          <a:p>
            <a:r>
              <a:rPr lang="en-US" sz="1500" dirty="0">
                <a:solidFill>
                  <a:srgbClr val="F7FBFF"/>
                </a:solidFill>
              </a:rPr>
              <a:t>Milestone 3: convert pilots into recurring supply, distribution or licensing agreements.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1097280" y="5074920"/>
            <a:ext cx="9875520" cy="621792"/>
          </a:xfrm>
          <a:prstGeom prst="roundRect">
            <a:avLst>
              <a:gd name="adj" fmla="val 11765"/>
            </a:avLst>
          </a:prstGeom>
          <a:solidFill>
            <a:srgbClr val="10263A"/>
          </a:solidFill>
          <a:ln w="12700">
            <a:solidFill>
              <a:srgbClr val="B7F27C">
                <a:alpha val="7500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252728" y="5212080"/>
            <a:ext cx="9564624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F7FBFF"/>
                </a:solidFill>
              </a:rPr>
              <a:t>The investment case: a practical ESG technology with existing manufacturing compatibility and global category relevance.</a:t>
            </a:r>
            <a:endParaRPr lang="en-US" sz="1350" dirty="0"/>
          </a:p>
        </p:txBody>
      </p:sp>
      <p:sp>
        <p:nvSpPr>
          <p:cNvPr id="14" name="Text 12"/>
          <p:cNvSpPr/>
          <p:nvPr/>
        </p:nvSpPr>
        <p:spPr>
          <a:xfrm>
            <a:off x="502920" y="6537960"/>
            <a:ext cx="7315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7E8CA0"/>
                </a:solidFill>
              </a:rPr>
              <a:t>Equity Alliance | BioFuture Additives</a:t>
            </a:r>
            <a:endParaRPr lang="en-US" sz="6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7152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wide_cinematic_high_resolution_abstract_indust_batch_2.png">    </p:cNvPr>
          <p:cNvPicPr>
            <a:picLocks noChangeAspect="1"/>
          </p:cNvPicPr>
          <p:nvPr/>
        </p:nvPicPr>
        <p:blipFill>
          <a:blip r:embed="rId1"/>
          <a:srcRect l="0" r="0"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B13">
              <a:alpha val="89000"/>
            </a:srgbClr>
          </a:solidFill>
          <a:ln w="12700">
            <a:solidFill>
              <a:srgbClr val="071523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685800" y="1901952"/>
            <a:ext cx="630936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F7FB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 world will keep using plastic. BioFuture helps make that reality more responsible.</a:t>
            </a:r>
            <a:endParaRPr lang="en-US" sz="3000" dirty="0"/>
          </a:p>
        </p:txBody>
      </p:sp>
      <p:sp>
        <p:nvSpPr>
          <p:cNvPr id="5" name="Text 2"/>
          <p:cNvSpPr/>
          <p:nvPr/>
        </p:nvSpPr>
        <p:spPr>
          <a:xfrm>
            <a:off x="713232" y="3657600"/>
            <a:ext cx="5303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B7F27C"/>
                </a:solidFill>
              </a:rPr>
              <a:t>Equity Alliance | Venture Capital &amp; Angel Investments</a:t>
            </a:r>
            <a:endParaRPr lang="en-US" sz="1350" dirty="0"/>
          </a:p>
        </p:txBody>
      </p:sp>
      <p:sp>
        <p:nvSpPr>
          <p:cNvPr id="6" name="Text 3"/>
          <p:cNvSpPr/>
          <p:nvPr/>
        </p:nvSpPr>
        <p:spPr>
          <a:xfrm>
            <a:off x="713232" y="4096512"/>
            <a:ext cx="58521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D7E8DC"/>
                </a:solidFill>
              </a:rPr>
              <a:t>Next step: attach exact certificates, lab reports, supplier rights, pipeline status and proposed terms.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502920" y="6537960"/>
            <a:ext cx="7315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7E8CA0"/>
                </a:solidFill>
              </a:rPr>
              <a:t>Equity Alliance | BioFuture Additives</a:t>
            </a:r>
            <a:endParaRPr lang="en-US" sz="6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61B1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7498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F7FB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 problem is bigger than recycling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530352" y="822960"/>
            <a:ext cx="7132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C8D4E3"/>
                </a:solidFill>
              </a:rPr>
              <a:t>Plastic demand keeps rising faster than waste systems can absorb.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502920" y="1115568"/>
            <a:ext cx="1143000" cy="0"/>
          </a:xfrm>
          <a:prstGeom prst="line">
            <a:avLst/>
          </a:prstGeom>
          <a:noFill/>
          <a:ln w="25400">
            <a:solidFill>
              <a:srgbClr val="B7F27C"/>
            </a:solidFill>
            <a:prstDash val="solid"/>
          </a:ln>
        </p:spPr>
      </p:sp>
      <p:pic>
        <p:nvPicPr>
          <p:cNvPr id="5" name="Image 0" descr="/mnt/data/wide_crisp_photorealistic_cgi_like_environmental_batch_4.png">    </p:cNvPr>
          <p:cNvPicPr>
            <a:picLocks noChangeAspect="1"/>
          </p:cNvPicPr>
          <p:nvPr/>
        </p:nvPicPr>
        <p:blipFill>
          <a:blip r:embed="rId1"/>
          <a:srcRect l="27488" r="27488" t="0" b="0"/>
          <a:stretch/>
        </p:blipFill>
        <p:spPr>
          <a:xfrm>
            <a:off x="6629400" y="0"/>
            <a:ext cx="5486400" cy="6858000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6492240" y="0"/>
            <a:ext cx="5669280" cy="6858000"/>
          </a:xfrm>
          <a:prstGeom prst="rect">
            <a:avLst/>
          </a:prstGeom>
          <a:solidFill>
            <a:srgbClr val="061B13">
              <a:alpha val="58000"/>
            </a:srgbClr>
          </a:solidFill>
          <a:ln w="12700">
            <a:solidFill>
              <a:srgbClr val="071523">
                <a:alpha val="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640080" y="1417320"/>
            <a:ext cx="2743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B7F27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400M+ tons</a:t>
            </a:r>
            <a:endParaRPr lang="en-US" sz="2700" dirty="0"/>
          </a:p>
        </p:txBody>
      </p:sp>
      <p:sp>
        <p:nvSpPr>
          <p:cNvPr id="8" name="Text 5"/>
          <p:cNvSpPr/>
          <p:nvPr/>
        </p:nvSpPr>
        <p:spPr>
          <a:xfrm>
            <a:off x="640080" y="1929384"/>
            <a:ext cx="27432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C8D4E3"/>
                </a:solidFill>
              </a:rPr>
              <a:t>New plastic produced annually</a:t>
            </a:r>
            <a:endParaRPr lang="en-US" sz="880" dirty="0"/>
          </a:p>
        </p:txBody>
      </p:sp>
      <p:sp>
        <p:nvSpPr>
          <p:cNvPr id="9" name="Text 6"/>
          <p:cNvSpPr/>
          <p:nvPr/>
        </p:nvSpPr>
        <p:spPr>
          <a:xfrm>
            <a:off x="640080" y="2743200"/>
            <a:ext cx="3383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D8AF55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736M tons</a:t>
            </a:r>
            <a:endParaRPr lang="en-US" sz="2700" dirty="0"/>
          </a:p>
        </p:txBody>
      </p:sp>
      <p:sp>
        <p:nvSpPr>
          <p:cNvPr id="10" name="Text 7"/>
          <p:cNvSpPr/>
          <p:nvPr/>
        </p:nvSpPr>
        <p:spPr>
          <a:xfrm>
            <a:off x="640080" y="3255264"/>
            <a:ext cx="33832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C8D4E3"/>
                </a:solidFill>
              </a:rPr>
              <a:t>Projected production/use by 2040 without policy change</a:t>
            </a:r>
            <a:endParaRPr lang="en-US" sz="880" dirty="0"/>
          </a:p>
        </p:txBody>
      </p:sp>
      <p:sp>
        <p:nvSpPr>
          <p:cNvPr id="11" name="Text 8"/>
          <p:cNvSpPr/>
          <p:nvPr/>
        </p:nvSpPr>
        <p:spPr>
          <a:xfrm>
            <a:off x="640080" y="4251960"/>
            <a:ext cx="3108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66D9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&lt;20%</a:t>
            </a:r>
            <a:endParaRPr lang="en-US" sz="2700" dirty="0"/>
          </a:p>
        </p:txBody>
      </p:sp>
      <p:sp>
        <p:nvSpPr>
          <p:cNvPr id="12" name="Text 9"/>
          <p:cNvSpPr/>
          <p:nvPr/>
        </p:nvSpPr>
        <p:spPr>
          <a:xfrm>
            <a:off x="640080" y="4764024"/>
            <a:ext cx="3108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C8D4E3"/>
                </a:solidFill>
              </a:rPr>
              <a:t>Plastic waste expected to be recycled by 2060 under OECD projection</a:t>
            </a:r>
            <a:endParaRPr lang="en-US" sz="880" dirty="0"/>
          </a:p>
        </p:txBody>
      </p:sp>
      <p:sp>
        <p:nvSpPr>
          <p:cNvPr id="13" name="Text 10"/>
          <p:cNvSpPr/>
          <p:nvPr/>
        </p:nvSpPr>
        <p:spPr>
          <a:xfrm>
            <a:off x="502920" y="6537960"/>
            <a:ext cx="7315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7E8CA0"/>
                </a:solidFill>
              </a:rPr>
              <a:t>Equity Alliance | BioFuture Additives</a:t>
            </a:r>
            <a:endParaRPr lang="en-US" sz="6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C20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7498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F7FB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BioFuture’s answer: bioconversion, not fragmentation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530352" y="822960"/>
            <a:ext cx="7132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C8D4E3"/>
                </a:solidFill>
              </a:rPr>
              <a:t>A drop-in additive approach for conventional and recycled plastics.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502920" y="1115568"/>
            <a:ext cx="1143000" cy="0"/>
          </a:xfrm>
          <a:prstGeom prst="line">
            <a:avLst/>
          </a:prstGeom>
          <a:noFill/>
          <a:ln w="25400">
            <a:solidFill>
              <a:srgbClr val="B7F27C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13232" y="1508760"/>
            <a:ext cx="5486400" cy="219456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r>
              <a:rPr lang="en-US" sz="1500" dirty="0">
                <a:solidFill>
                  <a:srgbClr val="F7FBFF"/>
                </a:solidFill>
              </a:rPr>
              <a:t>Additive masterbatch is introduced during standard manufacturing at low dosage.</a:t>
            </a:r>
            <a:endParaRPr lang="en-US" sz="1500" dirty="0"/>
          </a:p>
          <a:p>
            <a:r>
              <a:rPr lang="en-US" sz="1500" dirty="0">
                <a:solidFill>
                  <a:srgbClr val="F7FBFF"/>
                </a:solidFill>
              </a:rPr>
              <a:t>Designed to support biodegradation testing pathways without forcing brands to abandon existing resin, tooling or supply chains.</a:t>
            </a:r>
            <a:endParaRPr lang="en-US" sz="1500" dirty="0"/>
          </a:p>
          <a:p>
            <a:r>
              <a:rPr lang="en-US" sz="1500" dirty="0">
                <a:solidFill>
                  <a:srgbClr val="F7FBFF"/>
                </a:solidFill>
              </a:rPr>
              <a:t>Works as an adoption bridge: reduce, reuse and recycle first — then improve end-of-life for plastics that still leak into landfill or unmanaged environments.</a:t>
            </a:r>
            <a:endParaRPr lang="en-US" sz="1500" dirty="0"/>
          </a:p>
        </p:txBody>
      </p:sp>
      <p:pic>
        <p:nvPicPr>
          <p:cNvPr id="6" name="Image 0" descr="/mnt/data/a_wide_cinematic_high_resolution_abstract_indust_batch_2.png">    </p:cNvPr>
          <p:cNvPicPr>
            <a:picLocks noChangeAspect="1"/>
          </p:cNvPicPr>
          <p:nvPr/>
        </p:nvPicPr>
        <p:blipFill>
          <a:blip r:embed="rId1"/>
          <a:srcRect l="17222" r="17222" t="0" b="0"/>
          <a:stretch/>
        </p:blipFill>
        <p:spPr>
          <a:xfrm>
            <a:off x="6720840" y="1005840"/>
            <a:ext cx="4846320" cy="416052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804672" y="4800600"/>
            <a:ext cx="10332720" cy="621792"/>
          </a:xfrm>
          <a:prstGeom prst="roundRect">
            <a:avLst>
              <a:gd name="adj" fmla="val 11765"/>
            </a:avLst>
          </a:prstGeom>
          <a:solidFill>
            <a:srgbClr val="10263A"/>
          </a:solidFill>
          <a:ln w="12700">
            <a:solidFill>
              <a:srgbClr val="B7F27C">
                <a:alpha val="7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960120" y="4937760"/>
            <a:ext cx="10021824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F7FBFF"/>
                </a:solidFill>
              </a:rPr>
              <a:t>Positioning: improve the plastic we still use while the world builds better circular systems.</a:t>
            </a:r>
            <a:endParaRPr lang="en-US" sz="1350" dirty="0"/>
          </a:p>
        </p:txBody>
      </p:sp>
      <p:sp>
        <p:nvSpPr>
          <p:cNvPr id="9" name="Text 6"/>
          <p:cNvSpPr/>
          <p:nvPr/>
        </p:nvSpPr>
        <p:spPr>
          <a:xfrm>
            <a:off x="502920" y="6537960"/>
            <a:ext cx="7315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7E8CA0"/>
                </a:solidFill>
              </a:rPr>
              <a:t>Equity Alliance | BioFuture Additives</a:t>
            </a:r>
            <a:endParaRPr lang="en-US" sz="6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61B1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7498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F7FB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 huge wedge: packaging, films, nonwovens, fishing line and consumer goods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530352" y="822960"/>
            <a:ext cx="7132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C8D4E3"/>
                </a:solidFill>
              </a:rPr>
              <a:t>Short-lived plastics are where end-of-life pressure is strongest.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502920" y="1115568"/>
            <a:ext cx="1143000" cy="0"/>
          </a:xfrm>
          <a:prstGeom prst="line">
            <a:avLst/>
          </a:prstGeom>
          <a:noFill/>
          <a:ln w="25400">
            <a:solidFill>
              <a:srgbClr val="B7F27C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77240" y="1563624"/>
            <a:ext cx="12344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dirty="0">
                <a:solidFill>
                  <a:srgbClr val="C8D4E3"/>
                </a:solidFill>
              </a:rPr>
              <a:t>2019 plastic consumption</a:t>
            </a:r>
            <a:endParaRPr lang="en-US" sz="750" dirty="0"/>
          </a:p>
        </p:txBody>
      </p:sp>
      <p:sp>
        <p:nvSpPr>
          <p:cNvPr id="6" name="Shape 4"/>
          <p:cNvSpPr/>
          <p:nvPr/>
        </p:nvSpPr>
        <p:spPr>
          <a:xfrm>
            <a:off x="2103120" y="1581912"/>
            <a:ext cx="1463772" cy="375514"/>
          </a:xfrm>
          <a:prstGeom prst="rect">
            <a:avLst/>
          </a:prstGeom>
          <a:solidFill>
            <a:srgbClr val="2DBB70"/>
          </a:solidFill>
          <a:ln w="12700">
            <a:solidFill>
              <a:srgbClr val="071523">
                <a:alpha val="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585180" y="1563624"/>
            <a:ext cx="502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20" dirty="0">
                <a:solidFill>
                  <a:srgbClr val="F7FBFF"/>
                </a:solidFill>
              </a:rPr>
              <a:t>460</a:t>
            </a:r>
            <a:endParaRPr lang="en-US" sz="720" dirty="0"/>
          </a:p>
        </p:txBody>
      </p:sp>
      <p:sp>
        <p:nvSpPr>
          <p:cNvPr id="8" name="Text 6"/>
          <p:cNvSpPr/>
          <p:nvPr/>
        </p:nvSpPr>
        <p:spPr>
          <a:xfrm>
            <a:off x="777240" y="2234184"/>
            <a:ext cx="12344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dirty="0">
                <a:solidFill>
                  <a:srgbClr val="C8D4E3"/>
                </a:solidFill>
              </a:rPr>
              <a:t>2040 projected use</a:t>
            </a:r>
            <a:endParaRPr lang="en-US" sz="750" dirty="0"/>
          </a:p>
        </p:txBody>
      </p:sp>
      <p:sp>
        <p:nvSpPr>
          <p:cNvPr id="9" name="Shape 7"/>
          <p:cNvSpPr/>
          <p:nvPr/>
        </p:nvSpPr>
        <p:spPr>
          <a:xfrm>
            <a:off x="2103120" y="2252472"/>
            <a:ext cx="2342034" cy="375514"/>
          </a:xfrm>
          <a:prstGeom prst="rect">
            <a:avLst/>
          </a:prstGeom>
          <a:solidFill>
            <a:srgbClr val="2DBB70"/>
          </a:solidFill>
          <a:ln w="12700">
            <a:solidFill>
              <a:srgbClr val="071523">
                <a:alpha val="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463442" y="2234184"/>
            <a:ext cx="502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20" dirty="0">
                <a:solidFill>
                  <a:srgbClr val="F7FBFF"/>
                </a:solidFill>
              </a:rPr>
              <a:t>736</a:t>
            </a:r>
            <a:endParaRPr lang="en-US" sz="720" dirty="0"/>
          </a:p>
        </p:txBody>
      </p:sp>
      <p:sp>
        <p:nvSpPr>
          <p:cNvPr id="11" name="Text 9"/>
          <p:cNvSpPr/>
          <p:nvPr/>
        </p:nvSpPr>
        <p:spPr>
          <a:xfrm>
            <a:off x="777240" y="2904744"/>
            <a:ext cx="12344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dirty="0">
                <a:solidFill>
                  <a:srgbClr val="C8D4E3"/>
                </a:solidFill>
              </a:rPr>
              <a:t>2060 projected consumption</a:t>
            </a:r>
            <a:endParaRPr lang="en-US" sz="750" dirty="0"/>
          </a:p>
        </p:txBody>
      </p:sp>
      <p:sp>
        <p:nvSpPr>
          <p:cNvPr id="12" name="Shape 10"/>
          <p:cNvSpPr/>
          <p:nvPr/>
        </p:nvSpPr>
        <p:spPr>
          <a:xfrm>
            <a:off x="2103120" y="2923032"/>
            <a:ext cx="3913998" cy="375514"/>
          </a:xfrm>
          <a:prstGeom prst="rect">
            <a:avLst/>
          </a:prstGeom>
          <a:solidFill>
            <a:srgbClr val="2DBB70"/>
          </a:solidFill>
          <a:ln w="12700">
            <a:solidFill>
              <a:srgbClr val="071523">
                <a:alpha val="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035406" y="2904744"/>
            <a:ext cx="502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20" dirty="0">
                <a:solidFill>
                  <a:srgbClr val="F7FBFF"/>
                </a:solidFill>
              </a:rPr>
              <a:t>1230</a:t>
            </a:r>
            <a:endParaRPr lang="en-US" sz="720" dirty="0"/>
          </a:p>
        </p:txBody>
      </p:sp>
      <p:sp>
        <p:nvSpPr>
          <p:cNvPr id="14" name="Text 12"/>
          <p:cNvSpPr/>
          <p:nvPr/>
        </p:nvSpPr>
        <p:spPr>
          <a:xfrm>
            <a:off x="6583680" y="1655064"/>
            <a:ext cx="12344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dirty="0">
                <a:solidFill>
                  <a:srgbClr val="C8D4E3"/>
                </a:solidFill>
              </a:rPr>
              <a:t>2019 recycling share</a:t>
            </a:r>
            <a:endParaRPr lang="en-US" sz="750" dirty="0"/>
          </a:p>
        </p:txBody>
      </p:sp>
      <p:sp>
        <p:nvSpPr>
          <p:cNvPr id="15" name="Shape 13"/>
          <p:cNvSpPr/>
          <p:nvPr/>
        </p:nvSpPr>
        <p:spPr>
          <a:xfrm>
            <a:off x="7909560" y="1673352"/>
            <a:ext cx="1337310" cy="345643"/>
          </a:xfrm>
          <a:prstGeom prst="rect">
            <a:avLst/>
          </a:prstGeom>
          <a:solidFill>
            <a:srgbClr val="D8AF55"/>
          </a:solidFill>
          <a:ln w="12700">
            <a:solidFill>
              <a:srgbClr val="071523">
                <a:alpha val="0"/>
              </a:srgbClr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9265158" y="1655064"/>
            <a:ext cx="502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20" dirty="0">
                <a:solidFill>
                  <a:srgbClr val="F7FBFF"/>
                </a:solidFill>
              </a:rPr>
              <a:t>9</a:t>
            </a:r>
            <a:endParaRPr lang="en-US" sz="720" dirty="0"/>
          </a:p>
        </p:txBody>
      </p:sp>
      <p:sp>
        <p:nvSpPr>
          <p:cNvPr id="17" name="Text 15"/>
          <p:cNvSpPr/>
          <p:nvPr/>
        </p:nvSpPr>
        <p:spPr>
          <a:xfrm>
            <a:off x="6583680" y="2272284"/>
            <a:ext cx="12344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dirty="0">
                <a:solidFill>
                  <a:srgbClr val="C8D4E3"/>
                </a:solidFill>
              </a:rPr>
              <a:t>2060 projected recycling share</a:t>
            </a:r>
            <a:endParaRPr lang="en-US" sz="750" dirty="0"/>
          </a:p>
        </p:txBody>
      </p:sp>
      <p:sp>
        <p:nvSpPr>
          <p:cNvPr id="18" name="Shape 16"/>
          <p:cNvSpPr/>
          <p:nvPr/>
        </p:nvSpPr>
        <p:spPr>
          <a:xfrm>
            <a:off x="7909560" y="2290572"/>
            <a:ext cx="2526030" cy="345643"/>
          </a:xfrm>
          <a:prstGeom prst="rect">
            <a:avLst/>
          </a:prstGeom>
          <a:solidFill>
            <a:srgbClr val="D8AF55"/>
          </a:solidFill>
          <a:ln w="12700">
            <a:solidFill>
              <a:srgbClr val="071523">
                <a:alpha val="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10453878" y="2272284"/>
            <a:ext cx="502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20" dirty="0">
                <a:solidFill>
                  <a:srgbClr val="F7FBFF"/>
                </a:solidFill>
              </a:rPr>
              <a:t>17</a:t>
            </a:r>
            <a:endParaRPr lang="en-US" sz="720" dirty="0"/>
          </a:p>
        </p:txBody>
      </p:sp>
      <p:sp>
        <p:nvSpPr>
          <p:cNvPr id="20" name="Text 18"/>
          <p:cNvSpPr/>
          <p:nvPr/>
        </p:nvSpPr>
        <p:spPr>
          <a:xfrm>
            <a:off x="868680" y="4251960"/>
            <a:ext cx="10241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7FBFF"/>
                </a:solidFill>
              </a:rPr>
              <a:t>OECD projection: demand rises sharply while recycling remains a minority pathway.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1097280" y="4892040"/>
            <a:ext cx="9601200" cy="7772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r>
              <a:rPr lang="en-US" sz="1350" dirty="0">
                <a:solidFill>
                  <a:srgbClr val="C8D4E3"/>
                </a:solidFill>
              </a:rPr>
              <a:t>The commercial opportunity is not “replace every plastic.”</a:t>
            </a:r>
            <a:endParaRPr lang="en-US" sz="1350" dirty="0"/>
          </a:p>
          <a:p>
            <a:r>
              <a:rPr lang="en-US" sz="1350" dirty="0">
                <a:solidFill>
                  <a:srgbClr val="C8D4E3"/>
                </a:solidFill>
              </a:rPr>
              <a:t>It is capture specific applications where brands need a practical sustainability upgrade now.</a:t>
            </a:r>
            <a:endParaRPr lang="en-US" sz="1350" dirty="0"/>
          </a:p>
        </p:txBody>
      </p:sp>
      <p:sp>
        <p:nvSpPr>
          <p:cNvPr id="22" name="Text 20"/>
          <p:cNvSpPr/>
          <p:nvPr/>
        </p:nvSpPr>
        <p:spPr>
          <a:xfrm>
            <a:off x="502920" y="6537960"/>
            <a:ext cx="7315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7E8CA0"/>
                </a:solidFill>
              </a:rPr>
              <a:t>Equity Alliance | BioFuture Additives</a:t>
            </a:r>
            <a:endParaRPr lang="en-US" sz="6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7152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7498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F7FB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Credibility stack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530352" y="822960"/>
            <a:ext cx="7132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C8D4E3"/>
                </a:solidFill>
              </a:rPr>
              <a:t>For plastics, trust comes from tests, compliance and conservative claims.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502920" y="1115568"/>
            <a:ext cx="1143000" cy="0"/>
          </a:xfrm>
          <a:prstGeom prst="line">
            <a:avLst/>
          </a:prstGeom>
          <a:noFill/>
          <a:ln w="25400">
            <a:solidFill>
              <a:srgbClr val="B7F27C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31520" y="1371600"/>
            <a:ext cx="10698480" cy="777240"/>
          </a:xfrm>
          <a:prstGeom prst="roundRect">
            <a:avLst>
              <a:gd name="adj" fmla="val 9412"/>
            </a:avLst>
          </a:prstGeom>
          <a:solidFill>
            <a:srgbClr val="0E273F"/>
          </a:solidFill>
          <a:ln w="12700">
            <a:solidFill>
              <a:srgbClr val="B7F27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60120" y="1536192"/>
            <a:ext cx="1965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B7F27C"/>
                </a:solidFill>
              </a:rPr>
              <a:t>Testing pathways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3017520" y="1517904"/>
            <a:ext cx="8046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F7FBFF"/>
                </a:solidFill>
              </a:rPr>
              <a:t>ASTM D5511 / D5338 / D6691 / D5988 / E1963; ISO 17556 / 14855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731520" y="2606040"/>
            <a:ext cx="10698480" cy="777240"/>
          </a:xfrm>
          <a:prstGeom prst="roundRect">
            <a:avLst>
              <a:gd name="adj" fmla="val 9412"/>
            </a:avLst>
          </a:prstGeom>
          <a:solidFill>
            <a:srgbClr val="0E273F"/>
          </a:solidFill>
          <a:ln w="12700">
            <a:solidFill>
              <a:srgbClr val="D8AF55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960120" y="2770632"/>
            <a:ext cx="1965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D8AF55"/>
                </a:solidFill>
              </a:rPr>
              <a:t>Compliance language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3017520" y="2752344"/>
            <a:ext cx="8046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F7FBFF"/>
                </a:solidFill>
              </a:rPr>
              <a:t>RoHS, REACH, FDA-relevant conversations and Intertek Green Leaf references to be verified per product/customer</a:t>
            </a:r>
            <a:endParaRPr lang="en-US" sz="1350" dirty="0"/>
          </a:p>
        </p:txBody>
      </p:sp>
      <p:sp>
        <p:nvSpPr>
          <p:cNvPr id="11" name="Shape 9"/>
          <p:cNvSpPr/>
          <p:nvPr/>
        </p:nvSpPr>
        <p:spPr>
          <a:xfrm>
            <a:off x="731520" y="3840480"/>
            <a:ext cx="10698480" cy="777240"/>
          </a:xfrm>
          <a:prstGeom prst="roundRect">
            <a:avLst>
              <a:gd name="adj" fmla="val 9412"/>
            </a:avLst>
          </a:prstGeom>
          <a:solidFill>
            <a:srgbClr val="0E273F"/>
          </a:solidFill>
          <a:ln w="12700">
            <a:solidFill>
              <a:srgbClr val="66D9FF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960120" y="4005072"/>
            <a:ext cx="1965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66D9FF"/>
                </a:solidFill>
              </a:rPr>
              <a:t>Practical adoption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3017520" y="3986784"/>
            <a:ext cx="8046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F7FBFF"/>
                </a:solidFill>
              </a:rPr>
              <a:t>1–4% dosage range, depending on polymer and application, with manufacturing compatibility as a key sales point</a:t>
            </a:r>
            <a:endParaRPr lang="en-US" sz="1350" dirty="0"/>
          </a:p>
        </p:txBody>
      </p:sp>
      <p:sp>
        <p:nvSpPr>
          <p:cNvPr id="14" name="Text 12"/>
          <p:cNvSpPr/>
          <p:nvPr/>
        </p:nvSpPr>
        <p:spPr>
          <a:xfrm>
            <a:off x="914400" y="5349240"/>
            <a:ext cx="10241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i="1" dirty="0">
                <a:solidFill>
                  <a:srgbClr val="D5E4EE"/>
                </a:solidFill>
              </a:rPr>
              <a:t>Investor discipline: every claim should be backed by the exact test report, resin type, lab protocol and use case.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502920" y="6537960"/>
            <a:ext cx="7315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7E8CA0"/>
                </a:solidFill>
              </a:rPr>
              <a:t>Equity Alliance | BioFuture Additives</a:t>
            </a:r>
            <a:endParaRPr lang="en-US" sz="6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61B1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7498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F7FB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Business model: high-leverage additive economics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530352" y="822960"/>
            <a:ext cx="7132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C8D4E3"/>
                </a:solidFill>
              </a:rPr>
              <a:t>Sell a small input into very large plastic-volume categories.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502920" y="1115568"/>
            <a:ext cx="1143000" cy="0"/>
          </a:xfrm>
          <a:prstGeom prst="line">
            <a:avLst/>
          </a:prstGeom>
          <a:noFill/>
          <a:ln w="25400">
            <a:solidFill>
              <a:srgbClr val="B7F27C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1417320"/>
            <a:ext cx="2286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B7F27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1–4%</a:t>
            </a:r>
            <a:endParaRPr lang="en-US" sz="2700" dirty="0"/>
          </a:p>
        </p:txBody>
      </p:sp>
      <p:sp>
        <p:nvSpPr>
          <p:cNvPr id="6" name="Text 4"/>
          <p:cNvSpPr/>
          <p:nvPr/>
        </p:nvSpPr>
        <p:spPr>
          <a:xfrm>
            <a:off x="685800" y="1929384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C8D4E3"/>
                </a:solidFill>
              </a:rPr>
              <a:t>Typical additive dosage range</a:t>
            </a:r>
            <a:endParaRPr lang="en-US" sz="880" dirty="0"/>
          </a:p>
        </p:txBody>
      </p:sp>
      <p:sp>
        <p:nvSpPr>
          <p:cNvPr id="7" name="Text 5"/>
          <p:cNvSpPr/>
          <p:nvPr/>
        </p:nvSpPr>
        <p:spPr>
          <a:xfrm>
            <a:off x="3794760" y="1417320"/>
            <a:ext cx="2514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D8AF55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B2B</a:t>
            </a:r>
            <a:endParaRPr lang="en-US" sz="2700" dirty="0"/>
          </a:p>
        </p:txBody>
      </p:sp>
      <p:sp>
        <p:nvSpPr>
          <p:cNvPr id="8" name="Text 6"/>
          <p:cNvSpPr/>
          <p:nvPr/>
        </p:nvSpPr>
        <p:spPr>
          <a:xfrm>
            <a:off x="3794760" y="1929384"/>
            <a:ext cx="2514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C8D4E3"/>
                </a:solidFill>
              </a:rPr>
              <a:t>Brands + converters + manufacturers</a:t>
            </a:r>
            <a:endParaRPr lang="en-US" sz="880" dirty="0"/>
          </a:p>
        </p:txBody>
      </p:sp>
      <p:sp>
        <p:nvSpPr>
          <p:cNvPr id="9" name="Text 7"/>
          <p:cNvSpPr/>
          <p:nvPr/>
        </p:nvSpPr>
        <p:spPr>
          <a:xfrm>
            <a:off x="6766560" y="1417320"/>
            <a:ext cx="2514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66D9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Global</a:t>
            </a:r>
            <a:endParaRPr lang="en-US" sz="2700" dirty="0"/>
          </a:p>
        </p:txBody>
      </p:sp>
      <p:sp>
        <p:nvSpPr>
          <p:cNvPr id="10" name="Text 8"/>
          <p:cNvSpPr/>
          <p:nvPr/>
        </p:nvSpPr>
        <p:spPr>
          <a:xfrm>
            <a:off x="6766560" y="1929384"/>
            <a:ext cx="2514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C8D4E3"/>
                </a:solidFill>
              </a:rPr>
              <a:t>Distributor / licensing optionality</a:t>
            </a:r>
            <a:endParaRPr lang="en-US" sz="880" dirty="0"/>
          </a:p>
        </p:txBody>
      </p:sp>
      <p:sp>
        <p:nvSpPr>
          <p:cNvPr id="11" name="Text 9"/>
          <p:cNvSpPr/>
          <p:nvPr/>
        </p:nvSpPr>
        <p:spPr>
          <a:xfrm>
            <a:off x="777240" y="2971800"/>
            <a:ext cx="10241280" cy="173736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r>
              <a:rPr lang="en-US" sz="1480" dirty="0">
                <a:solidFill>
                  <a:srgbClr val="F7FBFF"/>
                </a:solidFill>
              </a:rPr>
              <a:t>Revenue streams: masterbatch/additive sales, technical onboarding, distributor margins and strategic licensing by region/application.</a:t>
            </a:r>
            <a:endParaRPr lang="en-US" sz="1480" dirty="0"/>
          </a:p>
          <a:p>
            <a:r>
              <a:rPr lang="en-US" sz="1480" dirty="0">
                <a:solidFill>
                  <a:srgbClr val="F7FBFF"/>
                </a:solidFill>
              </a:rPr>
              <a:t>Best targets: brands with sustainability pressure, packaging converters, film suppliers, nonwovens, fishing line and recycled-plastic producers.</a:t>
            </a:r>
            <a:endParaRPr lang="en-US" sz="1480" dirty="0"/>
          </a:p>
          <a:p>
            <a:r>
              <a:rPr lang="en-US" sz="1480" dirty="0">
                <a:solidFill>
                  <a:srgbClr val="F7FBFF"/>
                </a:solidFill>
              </a:rPr>
              <a:t>Commercial edge: avoids capex-heavy “new material” adoption cycles by working inside existing manufacturing lines.</a:t>
            </a:r>
            <a:endParaRPr lang="en-US" sz="1480" dirty="0"/>
          </a:p>
        </p:txBody>
      </p:sp>
      <p:sp>
        <p:nvSpPr>
          <p:cNvPr id="12" name="Text 10"/>
          <p:cNvSpPr/>
          <p:nvPr/>
        </p:nvSpPr>
        <p:spPr>
          <a:xfrm>
            <a:off x="502920" y="6537960"/>
            <a:ext cx="7315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7E8CA0"/>
                </a:solidFill>
              </a:rPr>
              <a:t>Equity Alliance | BioFuture Additives</a:t>
            </a:r>
            <a:endParaRPr lang="en-US" sz="6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C20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7498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F7FB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Commercial pipeline: prove by application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530352" y="822960"/>
            <a:ext cx="7132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C8D4E3"/>
                </a:solidFill>
              </a:rPr>
              <a:t>The business scales when each vertical has its own proof pack.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502920" y="1115568"/>
            <a:ext cx="1143000" cy="0"/>
          </a:xfrm>
          <a:prstGeom prst="line">
            <a:avLst/>
          </a:prstGeom>
          <a:noFill/>
          <a:ln w="25400">
            <a:solidFill>
              <a:srgbClr val="B7F27C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94360" y="1417320"/>
            <a:ext cx="3246120" cy="960120"/>
          </a:xfrm>
          <a:prstGeom prst="roundRect">
            <a:avLst>
              <a:gd name="adj" fmla="val 7619"/>
            </a:avLst>
          </a:prstGeom>
          <a:solidFill>
            <a:srgbClr val="0B2B22"/>
          </a:solidFill>
          <a:ln w="12700">
            <a:solidFill>
              <a:srgbClr val="B7F27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95528" y="1600200"/>
            <a:ext cx="2834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50" b="1" dirty="0">
                <a:solidFill>
                  <a:srgbClr val="F7FBFF"/>
                </a:solidFill>
              </a:rPr>
              <a:t>Films + BOPP</a:t>
            </a:r>
            <a:endParaRPr lang="en-US" sz="1450" dirty="0"/>
          </a:p>
        </p:txBody>
      </p:sp>
      <p:sp>
        <p:nvSpPr>
          <p:cNvPr id="7" name="Text 5"/>
          <p:cNvSpPr/>
          <p:nvPr/>
        </p:nvSpPr>
        <p:spPr>
          <a:xfrm>
            <a:off x="795528" y="1947672"/>
            <a:ext cx="2743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C8D4E3"/>
                </a:solidFill>
              </a:rPr>
              <a:t>Packaging and flexible films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4416552" y="1417320"/>
            <a:ext cx="3246120" cy="960120"/>
          </a:xfrm>
          <a:prstGeom prst="roundRect">
            <a:avLst>
              <a:gd name="adj" fmla="val 7619"/>
            </a:avLst>
          </a:prstGeom>
          <a:solidFill>
            <a:srgbClr val="0B2B22"/>
          </a:solidFill>
          <a:ln w="12700">
            <a:solidFill>
              <a:srgbClr val="D8AF55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617720" y="1600200"/>
            <a:ext cx="2834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50" b="1" dirty="0">
                <a:solidFill>
                  <a:srgbClr val="F7FBFF"/>
                </a:solidFill>
              </a:rPr>
              <a:t>Nonwovens</a:t>
            </a:r>
            <a:endParaRPr lang="en-US" sz="1450" dirty="0"/>
          </a:p>
        </p:txBody>
      </p:sp>
      <p:sp>
        <p:nvSpPr>
          <p:cNvPr id="10" name="Text 8"/>
          <p:cNvSpPr/>
          <p:nvPr/>
        </p:nvSpPr>
        <p:spPr>
          <a:xfrm>
            <a:off x="4617720" y="1947672"/>
            <a:ext cx="2743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C8D4E3"/>
                </a:solidFill>
              </a:rPr>
              <a:t>Diaper / femcare / hygiene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8238744" y="1417320"/>
            <a:ext cx="3246120" cy="960120"/>
          </a:xfrm>
          <a:prstGeom prst="roundRect">
            <a:avLst>
              <a:gd name="adj" fmla="val 7619"/>
            </a:avLst>
          </a:prstGeom>
          <a:solidFill>
            <a:srgbClr val="0B2B22"/>
          </a:solidFill>
          <a:ln w="12700">
            <a:solidFill>
              <a:srgbClr val="66D9FF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439912" y="1600200"/>
            <a:ext cx="2834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50" b="1" dirty="0">
                <a:solidFill>
                  <a:srgbClr val="F7FBFF"/>
                </a:solidFill>
              </a:rPr>
              <a:t>PET + bottles</a:t>
            </a:r>
            <a:endParaRPr lang="en-US" sz="1450" dirty="0"/>
          </a:p>
        </p:txBody>
      </p:sp>
      <p:sp>
        <p:nvSpPr>
          <p:cNvPr id="13" name="Text 11"/>
          <p:cNvSpPr/>
          <p:nvPr/>
        </p:nvSpPr>
        <p:spPr>
          <a:xfrm>
            <a:off x="8439912" y="1947672"/>
            <a:ext cx="2743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C8D4E3"/>
                </a:solidFill>
              </a:rPr>
              <a:t>Beverage / cosmetics / consumer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594360" y="2926080"/>
            <a:ext cx="3246120" cy="960120"/>
          </a:xfrm>
          <a:prstGeom prst="roundRect">
            <a:avLst>
              <a:gd name="adj" fmla="val 7619"/>
            </a:avLst>
          </a:prstGeom>
          <a:solidFill>
            <a:srgbClr val="0B2B22"/>
          </a:solidFill>
          <a:ln w="12700">
            <a:solidFill>
              <a:srgbClr val="B7F27C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795528" y="3108960"/>
            <a:ext cx="2834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50" b="1" dirty="0">
                <a:solidFill>
                  <a:srgbClr val="F7FBFF"/>
                </a:solidFill>
              </a:rPr>
              <a:t>Fishing line</a:t>
            </a:r>
            <a:endParaRPr lang="en-US" sz="1450" dirty="0"/>
          </a:p>
        </p:txBody>
      </p:sp>
      <p:sp>
        <p:nvSpPr>
          <p:cNvPr id="16" name="Text 14"/>
          <p:cNvSpPr/>
          <p:nvPr/>
        </p:nvSpPr>
        <p:spPr>
          <a:xfrm>
            <a:off x="795528" y="3456432"/>
            <a:ext cx="2743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C8D4E3"/>
                </a:solidFill>
              </a:rPr>
              <a:t>Nylon 6/6 pilot pathway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4416552" y="2926080"/>
            <a:ext cx="3246120" cy="960120"/>
          </a:xfrm>
          <a:prstGeom prst="roundRect">
            <a:avLst>
              <a:gd name="adj" fmla="val 7619"/>
            </a:avLst>
          </a:prstGeom>
          <a:solidFill>
            <a:srgbClr val="0B2B22"/>
          </a:solidFill>
          <a:ln w="12700">
            <a:solidFill>
              <a:srgbClr val="D8AF55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617720" y="3108960"/>
            <a:ext cx="2834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50" b="1" dirty="0">
                <a:solidFill>
                  <a:srgbClr val="F7FBFF"/>
                </a:solidFill>
              </a:rPr>
              <a:t>Recycled plastics</a:t>
            </a:r>
            <a:endParaRPr lang="en-US" sz="1450" dirty="0"/>
          </a:p>
        </p:txBody>
      </p:sp>
      <p:sp>
        <p:nvSpPr>
          <p:cNvPr id="19" name="Text 17"/>
          <p:cNvSpPr/>
          <p:nvPr/>
        </p:nvSpPr>
        <p:spPr>
          <a:xfrm>
            <a:off x="4617720" y="3456432"/>
            <a:ext cx="2743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C8D4E3"/>
                </a:solidFill>
              </a:rPr>
              <a:t>Additive-compatible recycled inputs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822960" y="4983480"/>
            <a:ext cx="10241280" cy="594360"/>
          </a:xfrm>
          <a:prstGeom prst="roundRect">
            <a:avLst>
              <a:gd name="adj" fmla="val 12308"/>
            </a:avLst>
          </a:prstGeom>
          <a:solidFill>
            <a:srgbClr val="10263A"/>
          </a:solidFill>
          <a:ln w="12700">
            <a:solidFill>
              <a:srgbClr val="B7F27C">
                <a:alpha val="75000"/>
              </a:srgbClr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978408" y="5120640"/>
            <a:ext cx="993038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F7FBFF"/>
                </a:solidFill>
              </a:rPr>
              <a:t>Each vertical needs: formulation + test report + cost impact + customer case study + sales script.</a:t>
            </a:r>
            <a:endParaRPr lang="en-US" sz="1350" dirty="0"/>
          </a:p>
        </p:txBody>
      </p:sp>
      <p:sp>
        <p:nvSpPr>
          <p:cNvPr id="22" name="Text 20"/>
          <p:cNvSpPr/>
          <p:nvPr/>
        </p:nvSpPr>
        <p:spPr>
          <a:xfrm>
            <a:off x="502920" y="6537960"/>
            <a:ext cx="7315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7E8CA0"/>
                </a:solidFill>
              </a:rPr>
              <a:t>Equity Alliance | BioFuture Additives</a:t>
            </a:r>
            <a:endParaRPr lang="en-US" sz="6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7152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7498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F7FB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Go-to-market strategy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530352" y="822960"/>
            <a:ext cx="7132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C8D4E3"/>
                </a:solidFill>
              </a:rPr>
              <a:t>From science-heavy selling to conversion-focused deal making.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502920" y="1115568"/>
            <a:ext cx="1143000" cy="0"/>
          </a:xfrm>
          <a:prstGeom prst="line">
            <a:avLst/>
          </a:prstGeom>
          <a:noFill/>
          <a:ln w="25400">
            <a:solidFill>
              <a:srgbClr val="B7F27C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31520" y="1828800"/>
            <a:ext cx="2331720" cy="1143000"/>
          </a:xfrm>
          <a:prstGeom prst="roundRect">
            <a:avLst>
              <a:gd name="adj" fmla="val 6400"/>
            </a:avLst>
          </a:prstGeom>
          <a:solidFill>
            <a:srgbClr val="123322"/>
          </a:solidFill>
          <a:ln w="12700">
            <a:solidFill>
              <a:srgbClr val="B7F27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96112" y="2084832"/>
            <a:ext cx="19933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F7FBFF"/>
                </a:solidFill>
              </a:rPr>
              <a:t>Technical proof</a:t>
            </a:r>
            <a:endParaRPr lang="en-US" sz="1350" dirty="0"/>
          </a:p>
        </p:txBody>
      </p:sp>
      <p:sp>
        <p:nvSpPr>
          <p:cNvPr id="7" name="Text 5"/>
          <p:cNvSpPr/>
          <p:nvPr/>
        </p:nvSpPr>
        <p:spPr>
          <a:xfrm>
            <a:off x="896112" y="2487168"/>
            <a:ext cx="19659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C8D4E3"/>
                </a:solidFill>
              </a:rPr>
              <a:t>Reports, SDS, regulatory pack, polymer fit</a:t>
            </a:r>
            <a:endParaRPr lang="en-US" sz="950" dirty="0"/>
          </a:p>
        </p:txBody>
      </p:sp>
      <p:sp>
        <p:nvSpPr>
          <p:cNvPr id="8" name="Shape 6"/>
          <p:cNvSpPr/>
          <p:nvPr/>
        </p:nvSpPr>
        <p:spPr>
          <a:xfrm>
            <a:off x="3154680" y="2212848"/>
            <a:ext cx="320040" cy="384048"/>
          </a:xfrm>
          <a:prstGeom prst="chevron">
            <a:avLst/>
          </a:prstGeom>
          <a:solidFill>
            <a:srgbClr val="365977"/>
          </a:solidFill>
          <a:ln w="12700">
            <a:solidFill>
              <a:srgbClr val="365977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3566160" y="1828800"/>
            <a:ext cx="2331720" cy="1143000"/>
          </a:xfrm>
          <a:prstGeom prst="roundRect">
            <a:avLst>
              <a:gd name="adj" fmla="val 6400"/>
            </a:avLst>
          </a:prstGeom>
          <a:solidFill>
            <a:srgbClr val="122E46"/>
          </a:solidFill>
          <a:ln w="12700">
            <a:solidFill>
              <a:srgbClr val="66D9F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730752" y="2084832"/>
            <a:ext cx="19933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F7FBFF"/>
                </a:solidFill>
              </a:rPr>
              <a:t>Brand pull</a:t>
            </a:r>
            <a:endParaRPr lang="en-US" sz="1350" dirty="0"/>
          </a:p>
        </p:txBody>
      </p:sp>
      <p:sp>
        <p:nvSpPr>
          <p:cNvPr id="11" name="Text 9"/>
          <p:cNvSpPr/>
          <p:nvPr/>
        </p:nvSpPr>
        <p:spPr>
          <a:xfrm>
            <a:off x="3730752" y="2487168"/>
            <a:ext cx="19659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C8D4E3"/>
                </a:solidFill>
              </a:rPr>
              <a:t>Circular-economy story and sustainability marketing</a:t>
            </a:r>
            <a:endParaRPr lang="en-US" sz="950" dirty="0"/>
          </a:p>
        </p:txBody>
      </p:sp>
      <p:sp>
        <p:nvSpPr>
          <p:cNvPr id="12" name="Shape 10"/>
          <p:cNvSpPr/>
          <p:nvPr/>
        </p:nvSpPr>
        <p:spPr>
          <a:xfrm>
            <a:off x="5989320" y="2212848"/>
            <a:ext cx="320040" cy="384048"/>
          </a:xfrm>
          <a:prstGeom prst="chevron">
            <a:avLst/>
          </a:prstGeom>
          <a:solidFill>
            <a:srgbClr val="365977"/>
          </a:solidFill>
          <a:ln w="12700">
            <a:solidFill>
              <a:srgbClr val="365977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400800" y="1828800"/>
            <a:ext cx="2331720" cy="1143000"/>
          </a:xfrm>
          <a:prstGeom prst="roundRect">
            <a:avLst>
              <a:gd name="adj" fmla="val 6400"/>
            </a:avLst>
          </a:prstGeom>
          <a:solidFill>
            <a:srgbClr val="123322"/>
          </a:solidFill>
          <a:ln w="12700">
            <a:solidFill>
              <a:srgbClr val="B7F27C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565392" y="2084832"/>
            <a:ext cx="19933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F7FBFF"/>
                </a:solidFill>
              </a:rPr>
              <a:t>Converter close</a:t>
            </a:r>
            <a:endParaRPr lang="en-US" sz="1350" dirty="0"/>
          </a:p>
        </p:txBody>
      </p:sp>
      <p:sp>
        <p:nvSpPr>
          <p:cNvPr id="15" name="Text 13"/>
          <p:cNvSpPr/>
          <p:nvPr/>
        </p:nvSpPr>
        <p:spPr>
          <a:xfrm>
            <a:off x="6565392" y="2487168"/>
            <a:ext cx="19659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C8D4E3"/>
                </a:solidFill>
              </a:rPr>
              <a:t>Trial samples, processing guide, pricing</a:t>
            </a:r>
            <a:endParaRPr lang="en-US" sz="950" dirty="0"/>
          </a:p>
        </p:txBody>
      </p:sp>
      <p:sp>
        <p:nvSpPr>
          <p:cNvPr id="16" name="Shape 14"/>
          <p:cNvSpPr/>
          <p:nvPr/>
        </p:nvSpPr>
        <p:spPr>
          <a:xfrm>
            <a:off x="8823960" y="2212848"/>
            <a:ext cx="320040" cy="384048"/>
          </a:xfrm>
          <a:prstGeom prst="chevron">
            <a:avLst/>
          </a:prstGeom>
          <a:solidFill>
            <a:srgbClr val="365977"/>
          </a:solidFill>
          <a:ln w="12700">
            <a:solidFill>
              <a:srgbClr val="365977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235440" y="1828800"/>
            <a:ext cx="2331720" cy="1143000"/>
          </a:xfrm>
          <a:prstGeom prst="roundRect">
            <a:avLst>
              <a:gd name="adj" fmla="val 6400"/>
            </a:avLst>
          </a:prstGeom>
          <a:solidFill>
            <a:srgbClr val="122E46"/>
          </a:solidFill>
          <a:ln w="12700">
            <a:solidFill>
              <a:srgbClr val="66D9FF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400032" y="2084832"/>
            <a:ext cx="19933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F7FBFF"/>
                </a:solidFill>
              </a:rPr>
              <a:t>Enterprise scale</a:t>
            </a:r>
            <a:endParaRPr lang="en-US" sz="1350" dirty="0"/>
          </a:p>
        </p:txBody>
      </p:sp>
      <p:sp>
        <p:nvSpPr>
          <p:cNvPr id="19" name="Text 17"/>
          <p:cNvSpPr/>
          <p:nvPr/>
        </p:nvSpPr>
        <p:spPr>
          <a:xfrm>
            <a:off x="9400032" y="2487168"/>
            <a:ext cx="19659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C8D4E3"/>
                </a:solidFill>
              </a:rPr>
              <a:t>Multi-region supply and strategic licenses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1005840" y="4160520"/>
            <a:ext cx="9966960" cy="10972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r>
              <a:rPr lang="en-US" sz="1350" dirty="0">
                <a:solidFill>
                  <a:srgbClr val="F7FBFF"/>
                </a:solidFill>
              </a:rPr>
              <a:t>Create a “30-minute technical diligence pack” for buyers and investors.</a:t>
            </a:r>
            <a:endParaRPr lang="en-US" sz="1350" dirty="0"/>
          </a:p>
          <a:p>
            <a:r>
              <a:rPr lang="en-US" sz="1350" dirty="0">
                <a:solidFill>
                  <a:srgbClr val="F7FBFF"/>
                </a:solidFill>
              </a:rPr>
              <a:t>Use LinkedIn + targeted investor/brand campaigns via Equity Alliance to generate qualified meetings.</a:t>
            </a:r>
            <a:endParaRPr lang="en-US" sz="1350" dirty="0"/>
          </a:p>
          <a:p>
            <a:r>
              <a:rPr lang="en-US" sz="1350" dirty="0">
                <a:solidFill>
                  <a:srgbClr val="F7FBFF"/>
                </a:solidFill>
              </a:rPr>
              <a:t>Prioritize 5–10 accounts where one win can produce a case study and strategic leverage.</a:t>
            </a:r>
            <a:endParaRPr lang="en-US" sz="1350" dirty="0"/>
          </a:p>
        </p:txBody>
      </p:sp>
      <p:sp>
        <p:nvSpPr>
          <p:cNvPr id="21" name="Text 19"/>
          <p:cNvSpPr/>
          <p:nvPr/>
        </p:nvSpPr>
        <p:spPr>
          <a:xfrm>
            <a:off x="502920" y="6537960"/>
            <a:ext cx="7315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7E8CA0"/>
                </a:solidFill>
              </a:rPr>
              <a:t>Equity Alliance | BioFuture Additives</a:t>
            </a:r>
            <a:endParaRPr lang="en-US" sz="6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61B1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7498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F7FB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Moat &amp; defensibility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530352" y="822960"/>
            <a:ext cx="7132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C8D4E3"/>
                </a:solidFill>
              </a:rPr>
              <a:t>In sustainability, credibility compounds.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502920" y="1115568"/>
            <a:ext cx="1143000" cy="0"/>
          </a:xfrm>
          <a:prstGeom prst="line">
            <a:avLst/>
          </a:prstGeom>
          <a:noFill/>
          <a:ln w="25400">
            <a:solidFill>
              <a:srgbClr val="B7F27C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31520" y="1417320"/>
            <a:ext cx="5212080" cy="20116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r>
              <a:rPr lang="en-US" sz="1500" dirty="0">
                <a:solidFill>
                  <a:srgbClr val="F7FBFF"/>
                </a:solidFill>
              </a:rPr>
              <a:t>Supplier relationship and technical history across multiple polymers.</a:t>
            </a:r>
            <a:endParaRPr lang="en-US" sz="1500" dirty="0"/>
          </a:p>
          <a:p>
            <a:r>
              <a:rPr lang="en-US" sz="1500" dirty="0">
                <a:solidFill>
                  <a:srgbClr val="F7FBFF"/>
                </a:solidFill>
              </a:rPr>
              <a:t>Accumulated test data and application-specific proof packs.</a:t>
            </a:r>
            <a:endParaRPr lang="en-US" sz="1500" dirty="0"/>
          </a:p>
          <a:p>
            <a:r>
              <a:rPr lang="en-US" sz="1500" dirty="0">
                <a:solidFill>
                  <a:srgbClr val="F7FBFF"/>
                </a:solidFill>
              </a:rPr>
              <a:t>Brand-side sales language: “bioconversion, not fragmentation.”</a:t>
            </a:r>
            <a:endParaRPr lang="en-US" sz="1500" dirty="0"/>
          </a:p>
          <a:p>
            <a:r>
              <a:rPr lang="en-US" sz="1500" dirty="0">
                <a:solidFill>
                  <a:srgbClr val="F7FBFF"/>
                </a:solidFill>
              </a:rPr>
              <a:t>Distribution, samples, customer education and market trust are execution moats.</a:t>
            </a:r>
            <a:endParaRPr lang="en-US" sz="1500" dirty="0"/>
          </a:p>
        </p:txBody>
      </p:sp>
      <p:pic>
        <p:nvPicPr>
          <p:cNvPr id="6" name="Image 0" descr="/mnt/data/wide_crisp_photorealistic_cgi_like_environmental_batch_4.png">    </p:cNvPr>
          <p:cNvPicPr>
            <a:picLocks noChangeAspect="1"/>
          </p:cNvPicPr>
          <p:nvPr/>
        </p:nvPicPr>
        <p:blipFill>
          <a:blip r:embed="rId1"/>
          <a:srcRect l="16979" r="16979" t="0" b="0"/>
          <a:stretch/>
        </p:blipFill>
        <p:spPr>
          <a:xfrm>
            <a:off x="6446520" y="960120"/>
            <a:ext cx="5257800" cy="448056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822960" y="5166360"/>
            <a:ext cx="10241280" cy="566928"/>
          </a:xfrm>
          <a:prstGeom prst="roundRect">
            <a:avLst>
              <a:gd name="adj" fmla="val 12903"/>
            </a:avLst>
          </a:prstGeom>
          <a:solidFill>
            <a:srgbClr val="10263A"/>
          </a:solidFill>
          <a:ln w="12700">
            <a:solidFill>
              <a:srgbClr val="B7F27C">
                <a:alpha val="7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978408" y="5303520"/>
            <a:ext cx="9930384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F7FBFF"/>
                </a:solidFill>
              </a:rPr>
              <a:t>Moat priority: turn lab proof into repeatable commercial playbooks faster than competing additives.</a:t>
            </a:r>
            <a:endParaRPr lang="en-US" sz="1350" dirty="0"/>
          </a:p>
        </p:txBody>
      </p:sp>
      <p:sp>
        <p:nvSpPr>
          <p:cNvPr id="9" name="Text 6"/>
          <p:cNvSpPr/>
          <p:nvPr/>
        </p:nvSpPr>
        <p:spPr>
          <a:xfrm>
            <a:off x="502920" y="6537960"/>
            <a:ext cx="7315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7E8CA0"/>
                </a:solidFill>
              </a:rPr>
              <a:t>Equity Alliance | BioFuture Additives</a:t>
            </a:r>
            <a:endParaRPr lang="en-US" sz="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Equity Alliance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Investor pitch deck</dc:subject>
  <dc:creator>Equity Alliance</dc:creator>
  <cp:lastModifiedBy>Equity Alliance</cp:lastModifiedBy>
  <cp:revision>1</cp:revision>
  <dcterms:created xsi:type="dcterms:W3CDTF">2026-08-24T12:03:17Z</dcterms:created>
  <dcterms:modified xsi:type="dcterms:W3CDTF">2026-08-24T12:03:17Z</dcterms:modified>
</cp:coreProperties>
</file>